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1" r:id="rId1"/>
  </p:sldMasterIdLst>
  <p:notesMasterIdLst>
    <p:notesMasterId r:id="rId21"/>
  </p:notesMasterIdLst>
  <p:sldIdLst>
    <p:sldId id="256" r:id="rId2"/>
    <p:sldId id="507" r:id="rId3"/>
    <p:sldId id="403" r:id="rId4"/>
    <p:sldId id="464" r:id="rId5"/>
    <p:sldId id="440" r:id="rId6"/>
    <p:sldId id="406" r:id="rId7"/>
    <p:sldId id="435" r:id="rId8"/>
    <p:sldId id="498" r:id="rId9"/>
    <p:sldId id="508" r:id="rId10"/>
    <p:sldId id="503" r:id="rId11"/>
    <p:sldId id="504" r:id="rId12"/>
    <p:sldId id="505" r:id="rId13"/>
    <p:sldId id="509" r:id="rId14"/>
    <p:sldId id="510" r:id="rId15"/>
    <p:sldId id="512" r:id="rId16"/>
    <p:sldId id="500" r:id="rId17"/>
    <p:sldId id="501" r:id="rId18"/>
    <p:sldId id="496" r:id="rId19"/>
    <p:sldId id="511" r:id="rId20"/>
  </p:sldIdLst>
  <p:sldSz cx="9144000" cy="6858000" type="screen4x3"/>
  <p:notesSz cx="6858000" cy="9144000"/>
  <p:custDataLst>
    <p:tags r:id="rId22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DF6946-044C-4556-90BD-3B5BC09F0E45}">
          <p14:sldIdLst/>
        </p14:section>
        <p14:section name="Untitled Section" id="{05B734A2-3AB2-4437-A6C5-3A4791B83958}">
          <p14:sldIdLst>
            <p14:sldId id="256"/>
            <p14:sldId id="507"/>
            <p14:sldId id="403"/>
            <p14:sldId id="464"/>
            <p14:sldId id="440"/>
            <p14:sldId id="406"/>
            <p14:sldId id="435"/>
            <p14:sldId id="498"/>
            <p14:sldId id="508"/>
            <p14:sldId id="503"/>
            <p14:sldId id="504"/>
            <p14:sldId id="505"/>
            <p14:sldId id="509"/>
            <p14:sldId id="510"/>
            <p14:sldId id="512"/>
            <p14:sldId id="500"/>
            <p14:sldId id="501"/>
            <p14:sldId id="496"/>
            <p14:sldId id="5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eferred Customer" initials="P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D80"/>
    <a:srgbClr val="818285"/>
    <a:srgbClr val="A04655"/>
    <a:srgbClr val="747579"/>
    <a:srgbClr val="C41230"/>
    <a:srgbClr val="C42864"/>
    <a:srgbClr val="640614"/>
    <a:srgbClr val="C30C28"/>
    <a:srgbClr val="D71C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129" autoAdjust="0"/>
  </p:normalViewPr>
  <p:slideViewPr>
    <p:cSldViewPr snapToGrid="0">
      <p:cViewPr varScale="1">
        <p:scale>
          <a:sx n="104" d="100"/>
          <a:sy n="104" d="100"/>
        </p:scale>
        <p:origin x="182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2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7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C795C24C-082F-47DB-9F90-3BC06D9125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57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9144000" cy="3428999"/>
          </a:xfrm>
          <a:prstGeom prst="rect">
            <a:avLst/>
          </a:prstGeom>
          <a:solidFill>
            <a:srgbClr val="7C7D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838200"/>
            <a:ext cx="7696200" cy="20574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 algn="ctr">
              <a:buFontTx/>
              <a:buNone/>
              <a:defRPr sz="2400">
                <a:latin typeface="Arial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828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7399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95700"/>
            <a:ext cx="40386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95700"/>
            <a:ext cx="40386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948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78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3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12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510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17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28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5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982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409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7C7D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497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313570" y="6338157"/>
            <a:ext cx="473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7D12475F-DDD0-42C4-8090-DA2905C50D26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" name="Picture 2" descr="tuks application status 2022-2023 - Universities Online Applications">
            <a:extLst>
              <a:ext uri="{FF2B5EF4-FFF2-40B4-BE49-F238E27FC236}">
                <a16:creationId xmlns:a16="http://schemas.microsoft.com/office/drawing/2014/main" id="{15E60E10-E367-4C34-D3D6-BCFF2F605DC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6786" r="6437" b="7363"/>
          <a:stretch/>
        </p:blipFill>
        <p:spPr bwMode="auto">
          <a:xfrm>
            <a:off x="561375" y="5974875"/>
            <a:ext cx="2451100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98B449-1037-F20A-81AA-83D8354FCDAB}"/>
              </a:ext>
            </a:extLst>
          </p:cNvPr>
          <p:cNvGrpSpPr/>
          <p:nvPr userDrawn="1"/>
        </p:nvGrpSpPr>
        <p:grpSpPr>
          <a:xfrm>
            <a:off x="5291919" y="6102349"/>
            <a:ext cx="2889983" cy="675801"/>
            <a:chOff x="4979499" y="6102349"/>
            <a:chExt cx="2889983" cy="675801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93" y="6259123"/>
              <a:ext cx="2151289" cy="346982"/>
            </a:xfrm>
            <a:prstGeom prst="rect">
              <a:avLst/>
            </a:prstGeom>
          </p:spPr>
        </p:pic>
        <p:pic>
          <p:nvPicPr>
            <p:cNvPr id="6146" name="Picture 2" descr="Carnegie Mellon University - Wikipedia">
              <a:extLst>
                <a:ext uri="{FF2B5EF4-FFF2-40B4-BE49-F238E27FC236}">
                  <a16:creationId xmlns:a16="http://schemas.microsoft.com/office/drawing/2014/main" id="{41ED34AC-E320-552E-8A18-DD8B24A55BE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499" y="6102349"/>
              <a:ext cx="675801" cy="675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10.emf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696200" cy="1699260"/>
          </a:xfrm>
        </p:spPr>
        <p:txBody>
          <a:bodyPr/>
          <a:lstStyle/>
          <a:p>
            <a:r>
              <a:rPr lang="en-US" dirty="0" smtClean="0"/>
              <a:t>Pre-Read Slides for NACA Workshop on Reduced-Complexity Models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65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48"/>
    </mc:Choice>
    <mc:Fallback>
      <p:transition spd="slow" advTm="1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3" x="7677150" y="4953000"/>
          <p14:tracePt t="868" x="7651750" y="4933950"/>
          <p14:tracePt t="885" x="7613650" y="4902200"/>
          <p14:tracePt t="918" x="7562850" y="4838700"/>
          <p14:tracePt t="947" x="7461250" y="4699000"/>
          <p14:tracePt t="980" x="7302500" y="4540250"/>
          <p14:tracePt t="1014" x="7029450" y="4368800"/>
          <p14:tracePt t="1046" x="6794500" y="4292600"/>
          <p14:tracePt t="1071" x="6578600" y="4267200"/>
          <p14:tracePt t="1102" x="6267450" y="4222750"/>
          <p14:tracePt t="1135" x="5994400" y="4146550"/>
          <p14:tracePt t="1165" x="5740400" y="4064000"/>
          <p14:tracePt t="1196" x="5632450" y="4013200"/>
          <p14:tracePt t="1230" x="5626100" y="399415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 Use #2: Source-Receptor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spatially resolved output, things are only slightly harder</a:t>
            </a:r>
          </a:p>
          <a:p>
            <a:endParaRPr lang="en-US" dirty="0" smtClean="0"/>
          </a:p>
          <a:p>
            <a:r>
              <a:rPr lang="en-US" dirty="0" smtClean="0"/>
              <a:t>Divide your country/region into locations:</a:t>
            </a:r>
          </a:p>
          <a:p>
            <a:pPr lvl="1"/>
            <a:r>
              <a:rPr lang="en-US" dirty="0" smtClean="0"/>
              <a:t>Regular Cartesian grid or municipalities</a:t>
            </a:r>
          </a:p>
          <a:p>
            <a:pPr lvl="1"/>
            <a:r>
              <a:rPr lang="en-US" dirty="0" smtClean="0"/>
              <a:t>Locations = (</a:t>
            </a:r>
            <a:r>
              <a:rPr lang="en-US" i="1" dirty="0" smtClean="0"/>
              <a:t>l</a:t>
            </a:r>
            <a:r>
              <a:rPr lang="en-US" i="1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l</a:t>
            </a:r>
            <a:r>
              <a:rPr lang="en-US" i="1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l</a:t>
            </a:r>
            <a:r>
              <a:rPr lang="en-US" i="1" baseline="-25000" dirty="0" smtClean="0"/>
              <a:t>3</a:t>
            </a:r>
            <a:r>
              <a:rPr lang="en-US" dirty="0" smtClean="0"/>
              <a:t>, …</a:t>
            </a:r>
            <a:r>
              <a:rPr lang="en-US" i="1" dirty="0"/>
              <a:t> </a:t>
            </a:r>
            <a:r>
              <a:rPr lang="en-US" i="1" dirty="0" err="1" smtClean="0"/>
              <a:t>l</a:t>
            </a:r>
            <a:r>
              <a:rPr lang="en-US" i="1" baseline="-25000" dirty="0" err="1" smtClean="0"/>
              <a:t>N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E.g. locations may be a list of countries*</a:t>
            </a:r>
          </a:p>
          <a:p>
            <a:pPr lvl="1"/>
            <a:r>
              <a:rPr lang="en-US" sz="2000" dirty="0" smtClean="0"/>
              <a:t>Locations = (Angola, Botswana, </a:t>
            </a:r>
            <a:r>
              <a:rPr lang="en-US" sz="2000" dirty="0" err="1" smtClean="0"/>
              <a:t>Eswatini</a:t>
            </a:r>
            <a:r>
              <a:rPr lang="en-US" sz="2000" dirty="0" smtClean="0"/>
              <a:t>, Lesotho, Malawi, Mozambique, Namibia, South Africa, Zambia, Zimbabwe)</a:t>
            </a:r>
          </a:p>
          <a:p>
            <a:pPr lvl="1"/>
            <a:r>
              <a:rPr lang="en-US" sz="2000" dirty="0" smtClean="0"/>
              <a:t>*short example: generally, RCMs are much higher resolution</a:t>
            </a:r>
            <a:endParaRPr lang="en-US" sz="2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31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420"/>
    </mc:Choice>
    <mc:Fallback>
      <p:transition spd="slow" advTm="73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764" x="5099050" y="1524000"/>
          <p14:tracePt t="11798" x="4737100" y="1638300"/>
          <p14:tracePt t="11831" x="4514850" y="1695450"/>
          <p14:tracePt t="11853" x="4394200" y="1733550"/>
          <p14:tracePt t="11888" x="4127500" y="1828800"/>
          <p14:tracePt t="11919" x="3803650" y="1930400"/>
          <p14:tracePt t="11949" x="3422650" y="2057400"/>
          <p14:tracePt t="11982" x="3054350" y="2159000"/>
          <p14:tracePt t="12011" x="2908300" y="2197100"/>
          <p14:tracePt t="12044" x="2857500" y="2235200"/>
          <p14:tracePt t="12075" x="2813050" y="2247900"/>
          <p14:tracePt t="12466" x="2806700" y="2260600"/>
          <p14:tracePt t="12514" x="2749550" y="2254250"/>
          <p14:tracePt t="12549" x="2400300" y="2279650"/>
          <p14:tracePt t="12573" x="2120900" y="2330450"/>
          <p14:tracePt t="12604" x="1828800" y="2362200"/>
          <p14:tracePt t="12636" x="1663700" y="2400300"/>
          <p14:tracePt t="12652" x="1612900" y="2413000"/>
          <p14:tracePt t="12685" x="1524000" y="2438400"/>
          <p14:tracePt t="12716" x="1473200" y="2451100"/>
          <p14:tracePt t="12735" x="1441450" y="2457450"/>
          <p14:tracePt t="12765" x="1206500" y="2527300"/>
          <p14:tracePt t="12799" x="1016000" y="2597150"/>
          <p14:tracePt t="12823" x="933450" y="2616200"/>
          <p14:tracePt t="12853" x="825500" y="2641600"/>
          <p14:tracePt t="12888" x="793750" y="2654300"/>
          <p14:tracePt t="12997" x="768350" y="2667000"/>
          <p14:tracePt t="14449" x="768350" y="2673350"/>
          <p14:tracePt t="14497" x="768350" y="2679700"/>
          <p14:tracePt t="19329" x="825500" y="2724150"/>
          <p14:tracePt t="19351" x="831850" y="2749550"/>
          <p14:tracePt t="19396" x="850900" y="2781300"/>
          <p14:tracePt t="19420" x="850900" y="2794000"/>
          <p14:tracePt t="19452" x="876300" y="2832100"/>
          <p14:tracePt t="19484" x="889000" y="2857500"/>
          <p14:tracePt t="19513" x="895350" y="2870200"/>
          <p14:tracePt t="19547" x="908050" y="2901950"/>
          <p14:tracePt t="19579" x="920750" y="2927350"/>
          <p14:tracePt t="19612" x="927100" y="2946400"/>
          <p14:tracePt t="19638" x="927100" y="2971800"/>
          <p14:tracePt t="19671" x="933450" y="2997200"/>
          <p14:tracePt t="19701" x="933450" y="3003550"/>
          <p14:tracePt t="19732" x="927100" y="3022600"/>
          <p14:tracePt t="19764" x="914400" y="3035300"/>
          <p14:tracePt t="19797" x="908050" y="3054350"/>
          <p14:tracePt t="19817" x="901700" y="3060700"/>
          <p14:tracePt t="19847" x="895350" y="3079750"/>
          <p14:tracePt t="19881" x="895350" y="3111500"/>
          <p14:tracePt t="19904" x="908050" y="3124200"/>
          <p14:tracePt t="19946" x="933450" y="3136900"/>
          <p14:tracePt t="19983" x="952500" y="3136900"/>
          <p14:tracePt t="20014" x="958850" y="3143250"/>
          <p14:tracePt t="20047" x="965200" y="3143250"/>
          <p14:tracePt t="20079" x="971550" y="3149600"/>
          <p14:tracePt t="20218" x="952500" y="3149600"/>
          <p14:tracePt t="20296" x="952500" y="3143250"/>
          <p14:tracePt t="20731" x="1041400" y="3168650"/>
          <p14:tracePt t="20766" x="1104900" y="3181350"/>
          <p14:tracePt t="21329" x="1085850" y="3181350"/>
          <p14:tracePt t="22378" x="1079500" y="3181350"/>
          <p14:tracePt t="36225" x="1092200" y="3225800"/>
          <p14:tracePt t="36259" x="1098550" y="3270250"/>
          <p14:tracePt t="36308" x="1111250" y="3302000"/>
          <p14:tracePt t="36331" x="1123950" y="3314700"/>
          <p14:tracePt t="36348" x="1130300" y="3327400"/>
          <p14:tracePt t="36378" x="1130300" y="3346450"/>
          <p14:tracePt t="36409" x="1149350" y="3384550"/>
          <p14:tracePt t="36443" x="1162050" y="3416300"/>
          <p14:tracePt t="36463" x="1168400" y="3416300"/>
          <p14:tracePt t="36492" x="1168400" y="3429000"/>
          <p14:tracePt t="36525" x="1174750" y="3454400"/>
          <p14:tracePt t="36549" x="1187450" y="3467100"/>
          <p14:tracePt t="36592" x="1206500" y="3511550"/>
          <p14:tracePt t="36628" x="1206500" y="3536950"/>
          <p14:tracePt t="36659" x="1206500" y="3543300"/>
          <p14:tracePt t="36708" x="1206500" y="3562350"/>
          <p14:tracePt t="36742" x="1212850" y="3575050"/>
          <p14:tracePt t="37129" x="1212850" y="3594100"/>
          <p14:tracePt t="37161" x="1212850" y="3606800"/>
          <p14:tracePt t="37209" x="1212850" y="3613150"/>
          <p14:tracePt t="37325" x="1174750" y="3606800"/>
          <p14:tracePt t="37348" x="1162050" y="3600450"/>
          <p14:tracePt t="38295" x="1187450" y="3613150"/>
          <p14:tracePt t="38318" x="1219200" y="3632200"/>
          <p14:tracePt t="38348" x="1282700" y="3657600"/>
          <p14:tracePt t="38380" x="1365250" y="3689350"/>
          <p14:tracePt t="38413" x="1498600" y="3733800"/>
          <p14:tracePt t="38442" x="1593850" y="3765550"/>
          <p14:tracePt t="38475" x="1676400" y="3790950"/>
          <p14:tracePt t="38496" x="1708150" y="3803650"/>
          <p14:tracePt t="38519" x="1790700" y="3822700"/>
          <p14:tracePt t="38551" x="1949450" y="3860800"/>
          <p14:tracePt t="38580" x="2108200" y="3879850"/>
          <p14:tracePt t="38612" x="2260600" y="3886200"/>
          <p14:tracePt t="38647" x="2457450" y="3879850"/>
          <p14:tracePt t="38676" x="2730500" y="3879850"/>
          <p14:tracePt t="38709" x="2978150" y="3873500"/>
          <p14:tracePt t="38742" x="3009900" y="3867150"/>
          <p14:tracePt t="38792" x="3016250" y="3867150"/>
          <p14:tracePt t="38832" x="3073400" y="3879850"/>
          <p14:tracePt t="38847" x="3136900" y="3879850"/>
          <p14:tracePt t="38879" x="3187700" y="3911600"/>
          <p14:tracePt t="38909" x="3111500" y="3829050"/>
          <p14:tracePt t="39412" x="3175000" y="3911600"/>
          <p14:tracePt t="39442" x="3206750" y="3968750"/>
          <p14:tracePt t="39476" x="3257550" y="3994150"/>
          <p14:tracePt t="39495" x="3276600" y="3994150"/>
          <p14:tracePt t="39524" x="3295650" y="3981450"/>
          <p14:tracePt t="39557" x="3295650" y="3968750"/>
          <p14:tracePt t="39742" x="3289300" y="3956050"/>
          <p14:tracePt t="40091" x="3314700" y="3962400"/>
          <p14:tracePt t="40144" x="3333750" y="3962400"/>
          <p14:tracePt t="40178" x="3352800" y="3962400"/>
          <p14:tracePt t="40209" x="3390900" y="3962400"/>
          <p14:tracePt t="40242" x="3416300" y="3962400"/>
          <p14:tracePt t="40274" x="3429000" y="3968750"/>
          <p14:tracePt t="40300" x="3441700" y="3968750"/>
          <p14:tracePt t="40332" x="3460750" y="3968750"/>
          <p14:tracePt t="40380" x="3473450" y="3968750"/>
          <p14:tracePt t="40460" x="3486150" y="3968750"/>
          <p14:tracePt t="40624" x="3492500" y="3968750"/>
          <p14:tracePt t="40660" x="3505200" y="3975100"/>
          <p14:tracePt t="40692" x="3524250" y="3981450"/>
          <p14:tracePt t="40712" x="3543300" y="3981450"/>
          <p14:tracePt t="40742" x="3575050" y="3987800"/>
          <p14:tracePt t="40774" x="3644900" y="4000500"/>
          <p14:tracePt t="40807" x="3708400" y="4000500"/>
          <p14:tracePt t="40832" x="3752850" y="4000500"/>
          <p14:tracePt t="40862" x="3778250" y="4000500"/>
          <p14:tracePt t="41007" x="3797300" y="4000500"/>
          <p14:tracePt t="41040" x="3835400" y="3994150"/>
          <p14:tracePt t="41075" x="3841750" y="3994150"/>
          <p14:tracePt t="41273" x="3962400" y="3975100"/>
          <p14:tracePt t="41307" x="4311650" y="3930650"/>
          <p14:tracePt t="41332" x="4476750" y="3924300"/>
          <p14:tracePt t="41362" x="4489450" y="3924300"/>
          <p14:tracePt t="41395" x="4540250" y="3924300"/>
          <p14:tracePt t="41428" x="4718050" y="3924300"/>
          <p14:tracePt t="41445" x="4775200" y="3924300"/>
          <p14:tracePt t="41461" x="4800600" y="3924300"/>
          <p14:tracePt t="41646" x="4819650" y="3924300"/>
          <p14:tracePt t="41692" x="4826000" y="3924300"/>
          <p14:tracePt t="48322" x="4699000" y="3898900"/>
          <p14:tracePt t="48355" x="4470400" y="3879850"/>
          <p14:tracePt t="48382" x="4254500" y="3873500"/>
          <p14:tracePt t="48409" x="4133850" y="3867150"/>
          <p14:tracePt t="48444" x="3956050" y="3867150"/>
          <p14:tracePt t="48477" x="3854450" y="3873500"/>
          <p14:tracePt t="48508" x="3778250" y="3886200"/>
          <p14:tracePt t="48539" x="3708400" y="3905250"/>
          <p14:tracePt t="48572" x="3530600" y="3937000"/>
          <p14:tracePt t="48605" x="3327400" y="3987800"/>
          <p14:tracePt t="48639" x="3136900" y="4013200"/>
          <p14:tracePt t="48659" x="3041650" y="4032250"/>
          <p14:tracePt t="48679" x="2813050" y="4089400"/>
          <p14:tracePt t="48695" x="2603500" y="4146550"/>
          <p14:tracePt t="48711" x="2406650" y="4191000"/>
          <p14:tracePt t="48727" x="2222500" y="4222750"/>
          <p14:tracePt t="48743" x="2076450" y="4248150"/>
          <p14:tracePt t="48759" x="1968500" y="4248150"/>
          <p14:tracePt t="48789" x="1905000" y="4248150"/>
          <p14:tracePt t="48823" x="1816100" y="4254500"/>
          <p14:tracePt t="48843" x="1771650" y="4267200"/>
          <p14:tracePt t="48862" x="1720850" y="4286250"/>
          <p14:tracePt t="48906" x="1701800" y="4292600"/>
          <p14:tracePt t="48960" x="1657350" y="4318000"/>
          <p14:tracePt t="48993" x="1574800" y="4375150"/>
          <p14:tracePt t="49023" x="1543050" y="4400550"/>
          <p14:tracePt t="49055" x="1536700" y="4400550"/>
          <p14:tracePt t="49806" x="1479550" y="4451350"/>
          <p14:tracePt t="49838" x="1435100" y="4476750"/>
          <p14:tracePt t="51524" x="1314450" y="4508500"/>
          <p14:tracePt t="51557" x="1187450" y="4552950"/>
          <p14:tracePt t="51588" x="1111250" y="4572000"/>
          <p14:tracePt t="51921" x="1104900" y="4572000"/>
          <p14:tracePt t="54258" x="1123950" y="4622800"/>
          <p14:tracePt t="54291" x="1181100" y="4711700"/>
          <p14:tracePt t="54322" x="1231900" y="4794250"/>
          <p14:tracePt t="54355" x="1282700" y="4838700"/>
          <p14:tracePt t="54387" x="1339850" y="4876800"/>
          <p14:tracePt t="54421" x="1403350" y="4908550"/>
          <p14:tracePt t="54446" x="1466850" y="4933950"/>
          <p14:tracePt t="54478" x="1562100" y="4972050"/>
          <p14:tracePt t="54509" x="1625600" y="4991100"/>
          <p14:tracePt t="54541" x="1701800" y="5010150"/>
          <p14:tracePt t="54572" x="1898650" y="5048250"/>
          <p14:tracePt t="54606" x="2108200" y="5060950"/>
          <p14:tracePt t="54637" x="2171700" y="5067300"/>
          <p14:tracePt t="54671" x="2178050" y="5067300"/>
          <p14:tracePt t="55540" x="2260600" y="5086350"/>
          <p14:tracePt t="55575" x="2463800" y="5105400"/>
          <p14:tracePt t="55605" x="2571750" y="5111750"/>
          <p14:tracePt t="55637" x="2590800" y="5111750"/>
          <p14:tracePt t="55807" x="2641600" y="5092700"/>
          <p14:tracePt t="55837" x="2686050" y="5073650"/>
          <p14:tracePt t="55858" x="2705100" y="5060950"/>
          <p14:tracePt t="55889" x="2724150" y="5054600"/>
          <p14:tracePt t="56137" x="2724150" y="5048250"/>
          <p14:tracePt t="56620" x="2794000" y="5060950"/>
          <p14:tracePt t="56654" x="2940050" y="5073650"/>
          <p14:tracePt t="56687" x="3003550" y="5073650"/>
          <p14:tracePt t="56712" x="3009900" y="5073650"/>
          <p14:tracePt t="57322" x="3079750" y="5067300"/>
          <p14:tracePt t="57355" x="3225800" y="5067300"/>
          <p14:tracePt t="57387" x="3352800" y="5067300"/>
          <p14:tracePt t="57420" x="3384550" y="5067300"/>
          <p14:tracePt t="57447" x="3403600" y="5067300"/>
          <p14:tracePt t="57479" x="3454400" y="5067300"/>
          <p14:tracePt t="57520" x="3594100" y="5073650"/>
          <p14:tracePt t="57541" x="3689350" y="5073650"/>
          <p14:tracePt t="57572" x="3822700" y="5073650"/>
          <p14:tracePt t="57605" x="3943350" y="5073650"/>
          <p14:tracePt t="57637" x="4038600" y="5073650"/>
          <p14:tracePt t="57669" x="4076700" y="5073650"/>
          <p14:tracePt t="58220" x="4140200" y="5048250"/>
          <p14:tracePt t="58243" x="4222750" y="5029200"/>
          <p14:tracePt t="58275" x="4356100" y="4991100"/>
          <p14:tracePt t="58308" x="4521200" y="4972050"/>
          <p14:tracePt t="58338" x="4768850" y="4959350"/>
          <p14:tracePt t="58357" x="4908550" y="4946650"/>
          <p14:tracePt t="58386" x="5124450" y="4940300"/>
          <p14:tracePt t="58420" x="5219700" y="4940300"/>
          <p14:tracePt t="58453" x="5264150" y="4953000"/>
          <p14:tracePt t="58478" x="5276850" y="4965700"/>
          <p14:tracePt t="58509" x="5327650" y="5003800"/>
          <p14:tracePt t="58541" x="5359400" y="5054600"/>
          <p14:tracePt t="58575" x="5384800" y="5099050"/>
          <p14:tracePt t="58605" x="5397500" y="5118100"/>
          <p14:tracePt t="58669" x="5403850" y="5130800"/>
          <p14:tracePt t="58703" x="5410200" y="5156200"/>
          <p14:tracePt t="58730" x="5410200" y="5175250"/>
          <p14:tracePt t="58757" x="5410200" y="5187950"/>
          <p14:tracePt t="58808" x="5410200" y="5219700"/>
          <p14:tracePt t="58839" x="5429250" y="5251450"/>
          <p14:tracePt t="58859" x="5454650" y="5283200"/>
          <p14:tracePt t="58888" x="5492750" y="5302250"/>
          <p14:tracePt t="58920" x="5594350" y="5327650"/>
          <p14:tracePt t="58954" x="5702300" y="5327650"/>
          <p14:tracePt t="58974" x="5740400" y="5327650"/>
          <p14:tracePt t="58994" x="5791200" y="5327650"/>
          <p14:tracePt t="59010" x="5822950" y="5327650"/>
          <p14:tracePt t="59027" x="5861050" y="5334000"/>
          <p14:tracePt t="59058" x="5969000" y="5346700"/>
          <p14:tracePt t="59074" x="6057900" y="5346700"/>
          <p14:tracePt t="59091" x="6140450" y="5353050"/>
          <p14:tracePt t="59124" x="6305550" y="5353050"/>
          <p14:tracePt t="59154" x="6477000" y="5353050"/>
          <p14:tracePt t="59174" x="6565900" y="5353050"/>
          <p14:tracePt t="59204" x="6673850" y="5346700"/>
          <p14:tracePt t="59228" x="6680200" y="5346700"/>
          <p14:tracePt t="59260" x="6686550" y="5346700"/>
          <p14:tracePt t="59291" x="6711950" y="5359400"/>
          <p14:tracePt t="59324" x="6737350" y="5372100"/>
          <p14:tracePt t="59354" x="6775450" y="5391150"/>
          <p14:tracePt t="59386" x="6845300" y="5422900"/>
          <p14:tracePt t="59419" x="6889750" y="5441950"/>
          <p14:tracePt t="59463" x="6896100" y="5441950"/>
          <p14:tracePt t="59854" x="6908800" y="5441950"/>
          <p14:tracePt t="59889" x="6921500" y="5441950"/>
          <p14:tracePt t="59919" x="6934200" y="5441950"/>
          <p14:tracePt t="59953" x="6940550" y="5441950"/>
          <p14:tracePt t="59986" x="6953250" y="5441950"/>
          <p14:tracePt t="60010" x="6972300" y="5435600"/>
          <p14:tracePt t="60040" x="6985000" y="5435600"/>
          <p14:tracePt t="61036" x="6978650" y="5429250"/>
          <p14:tracePt t="61541" x="6959600" y="5429250"/>
          <p14:tracePt t="61574" x="6946900" y="5422900"/>
          <p14:tracePt t="61606" x="6940550" y="5422900"/>
          <p14:tracePt t="61937" x="7061200" y="5461000"/>
          <p14:tracePt t="61969" x="7226300" y="5518150"/>
          <p14:tracePt t="61995" x="7308850" y="5530850"/>
          <p14:tracePt t="62022" x="7359650" y="5537200"/>
          <p14:tracePt t="62069" x="7721600" y="5645150"/>
          <p14:tracePt t="62105" x="7931150" y="5664200"/>
          <p14:tracePt t="62135" x="7962900" y="5664200"/>
          <p14:tracePt t="62253" x="7994650" y="5676900"/>
          <p14:tracePt t="62278" x="8064500" y="5702300"/>
          <p14:tracePt t="62309" x="8159750" y="5727700"/>
          <p14:tracePt t="62339" x="8210550" y="5734050"/>
          <p14:tracePt t="62372" x="8216900" y="5734050"/>
          <p14:tracePt t="62402" x="8223250" y="5734050"/>
          <p14:tracePt t="62437" x="8235950" y="5734050"/>
          <p14:tracePt t="62536" x="8248650" y="5734050"/>
          <p14:tracePt t="62559" x="8267700" y="5734050"/>
          <p14:tracePt t="62589" x="8293100" y="5734050"/>
          <p14:tracePt t="62622" x="8324850" y="5734050"/>
          <p14:tracePt t="62653" x="8350250" y="5734050"/>
          <p14:tracePt t="62687" x="8362950" y="5727700"/>
          <p14:tracePt t="62718" x="8375650" y="5708650"/>
          <p14:tracePt t="62752" x="8394700" y="5689600"/>
          <p14:tracePt t="62776" x="8401050" y="5664200"/>
          <p14:tracePt t="62818" x="8413750" y="5651500"/>
          <p14:tracePt t="65121" x="8407400" y="56515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RCMs Use #2: Source-Receptor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Assume that we have emissions changes for each location … organize these values as a vector,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dirty="0" smtClean="0"/>
                  <a:t>:</a:t>
                </a:r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𝐴𝑛𝑔𝑜𝑙𝑎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𝐵𝑜𝑡𝑠𝑤𝑎𝑛𝑎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eqArr>
                          </m:e>
                          <m:e/>
                        </m:eqArr>
                      </m:e>
                    </m:d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We will generally want emissions vectors for each emitted species: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𝑃𝑀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𝑁𝑂𝑥</m:t>
                        </m:r>
                      </m:sub>
                    </m:sSub>
                  </m:oMath>
                </a14:m>
                <a:r>
                  <a:rPr lang="en-US" dirty="0" smtClean="0"/>
                  <a:t>, etc.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00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448"/>
    </mc:Choice>
    <mc:Fallback>
      <p:transition spd="slow" advTm="56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44" x="8515350" y="5422900"/>
          <p14:tracePt t="8663" x="8350250" y="5022850"/>
          <p14:tracePt t="8694" x="7988300" y="4387850"/>
          <p14:tracePt t="8728" x="7645400" y="4070350"/>
          <p14:tracePt t="8760" x="7543800" y="4013200"/>
          <p14:tracePt t="8783" x="7537450" y="4013200"/>
          <p14:tracePt t="8815" x="7499350" y="3994150"/>
          <p14:tracePt t="8847" x="7391400" y="3968750"/>
          <p14:tracePt t="8876" x="7315200" y="3943350"/>
          <p14:tracePt t="8910" x="7302500" y="3937000"/>
          <p14:tracePt t="9009" x="7258050" y="3657600"/>
          <p14:tracePt t="9035" x="7156450" y="3155950"/>
          <p14:tracePt t="9066" x="6826250" y="2209800"/>
          <p14:tracePt t="9095" x="6654800" y="1949450"/>
          <p14:tracePt t="9128" x="6534150" y="1860550"/>
          <p14:tracePt t="9160" x="6457950" y="1828800"/>
          <p14:tracePt t="9192" x="6369050" y="1809750"/>
          <p14:tracePt t="9226" x="6254750" y="1784350"/>
          <p14:tracePt t="9252" x="6235700" y="1778000"/>
          <p14:tracePt t="9280" x="6191250" y="1765300"/>
          <p14:tracePt t="9315" x="6000750" y="1695450"/>
          <p14:tracePt t="9347" x="5848350" y="1682750"/>
          <p14:tracePt t="9377" x="5829300" y="1682750"/>
          <p14:tracePt t="9493" x="5778500" y="1695450"/>
          <p14:tracePt t="9518" x="5721350" y="1733550"/>
          <p14:tracePt t="9550" x="5695950" y="1765300"/>
          <p14:tracePt t="9581" x="5689600" y="1771650"/>
          <p14:tracePt t="9614" x="5670550" y="1784350"/>
          <p14:tracePt t="9644" x="5645150" y="1809750"/>
          <p14:tracePt t="9664" x="5638800" y="1828800"/>
          <p14:tracePt t="9693" x="5632450" y="1841500"/>
          <p14:tracePt t="9726" x="5632450" y="1860550"/>
          <p14:tracePt t="9752" x="5619750" y="1873250"/>
          <p14:tracePt t="9910" x="5619750" y="1879600"/>
          <p14:tracePt t="9944" x="5626100" y="1879600"/>
          <p14:tracePt t="10043" x="5626100" y="1898650"/>
          <p14:tracePt t="10066" x="5626100" y="1911350"/>
          <p14:tracePt t="10097" x="5626100" y="1930400"/>
          <p14:tracePt t="10129" x="5607050" y="1936750"/>
          <p14:tracePt t="10160" x="5588000" y="1936750"/>
          <p14:tracePt t="10192" x="5581650" y="1936750"/>
          <p14:tracePt t="10645" x="5651500" y="1936750"/>
          <p14:tracePt t="10662" x="5683250" y="1936750"/>
          <p14:tracePt t="10694" x="5848350" y="1911350"/>
          <p14:tracePt t="10726" x="5988050" y="1866900"/>
          <p14:tracePt t="10759" x="6038850" y="1854200"/>
          <p14:tracePt t="10831" x="6051550" y="1854200"/>
          <p14:tracePt t="10944" x="6057900" y="1854200"/>
          <p14:tracePt t="10992" x="6070600" y="1854200"/>
          <p14:tracePt t="11059" x="6089650" y="1866900"/>
          <p14:tracePt t="11096" x="6096000" y="1866900"/>
          <p14:tracePt t="11143" x="6102350" y="1866900"/>
          <p14:tracePt t="11259" x="6070600" y="1866900"/>
          <p14:tracePt t="11283" x="6013450" y="1866900"/>
          <p14:tracePt t="11326" x="5816600" y="1930400"/>
          <p14:tracePt t="11347" x="5765800" y="1943100"/>
          <p14:tracePt t="11379" x="5664200" y="1968500"/>
          <p14:tracePt t="11410" x="5416550" y="1993900"/>
          <p14:tracePt t="11442" x="5099050" y="2025650"/>
          <p14:tracePt t="11477" x="4826000" y="2120900"/>
          <p14:tracePt t="11509" x="4679950" y="2197100"/>
          <p14:tracePt t="11529" x="4610100" y="2228850"/>
          <p14:tracePt t="11550" x="4483100" y="2273300"/>
          <p14:tracePt t="11582" x="4279900" y="2311400"/>
          <p14:tracePt t="11612" x="4095750" y="2343150"/>
          <p14:tracePt t="11629" x="4044950" y="2355850"/>
          <p14:tracePt t="11661" x="3943350" y="2374900"/>
          <p14:tracePt t="11680" x="3867150" y="2387600"/>
          <p14:tracePt t="11710" x="3702050" y="2387600"/>
          <p14:tracePt t="11742" x="3517900" y="2387600"/>
          <p14:tracePt t="11769" x="3403600" y="2387600"/>
          <p14:tracePt t="11801" x="3175000" y="2400300"/>
          <p14:tracePt t="11833" x="3041650" y="2400300"/>
          <p14:tracePt t="11865" x="3003550" y="2400300"/>
          <p14:tracePt t="11897" x="2978150" y="2400300"/>
          <p14:tracePt t="11927" x="2940050" y="2413000"/>
          <p14:tracePt t="11947" x="2908300" y="2425700"/>
          <p14:tracePt t="11976" x="2857500" y="2438400"/>
          <p14:tracePt t="12008" x="2813050" y="2451100"/>
          <p14:tracePt t="12034" x="2787650" y="2457450"/>
          <p14:tracePt t="12075" x="2736850" y="2463800"/>
          <p14:tracePt t="12097" x="2717800" y="2463800"/>
          <p14:tracePt t="12128" x="2679700" y="2463800"/>
          <p14:tracePt t="12160" x="2660650" y="2463800"/>
          <p14:tracePt t="12192" x="2609850" y="2463800"/>
          <p14:tracePt t="12225" x="2533650" y="2451100"/>
          <p14:tracePt t="12259" x="2463800" y="2438400"/>
          <p14:tracePt t="12284" x="2432050" y="2432050"/>
          <p14:tracePt t="12315" x="2413000" y="2419350"/>
          <p14:tracePt t="12410" x="2381250" y="2419350"/>
          <p14:tracePt t="12443" x="2362200" y="2425700"/>
          <p14:tracePt t="12477" x="2343150" y="2425700"/>
          <p14:tracePt t="12496" x="2343150" y="2432050"/>
          <p14:tracePt t="12596" x="2324100" y="2432050"/>
          <p14:tracePt t="12615" x="2324100" y="2438400"/>
          <p14:tracePt t="12676" x="2317750" y="2438400"/>
          <p14:tracePt t="12708" x="2305050" y="2438400"/>
          <p14:tracePt t="12792" x="2298700" y="2432050"/>
          <p14:tracePt t="12975" x="2311400" y="2432050"/>
          <p14:tracePt t="13009" x="2355850" y="2432050"/>
          <p14:tracePt t="13035" x="2387600" y="2425700"/>
          <p14:tracePt t="13067" x="2406650" y="2425700"/>
          <p14:tracePt t="13098" x="2432050" y="2419350"/>
          <p14:tracePt t="13128" x="2463800" y="2413000"/>
          <p14:tracePt t="13160" x="2476500" y="2406650"/>
          <p14:tracePt t="13193" x="2482850" y="2400300"/>
          <p14:tracePt t="13842" x="2413000" y="2419350"/>
          <p14:tracePt t="13864" x="2317750" y="2451100"/>
          <p14:tracePt t="13896" x="2203450" y="2495550"/>
          <p14:tracePt t="13926" x="2133600" y="2520950"/>
          <p14:tracePt t="13947" x="2114550" y="2533650"/>
          <p14:tracePt t="13975" x="2044700" y="2565400"/>
          <p14:tracePt t="14008" x="1949450" y="2622550"/>
          <p14:tracePt t="14043" x="1797050" y="2698750"/>
          <p14:tracePt t="14068" x="1701800" y="2743200"/>
          <p14:tracePt t="14099" x="1631950" y="2774950"/>
          <p14:tracePt t="14129" x="1568450" y="2813050"/>
          <p14:tracePt t="14163" x="1530350" y="2832100"/>
          <p14:tracePt t="14193" x="1466850" y="2870200"/>
          <p14:tracePt t="14225" x="1377950" y="2959100"/>
          <p14:tracePt t="14254" x="1308100" y="3067050"/>
          <p14:tracePt t="14278" x="1295400" y="3124200"/>
          <p14:tracePt t="14324" x="1282700" y="3194050"/>
          <p14:tracePt t="14347" x="1282700" y="3213100"/>
          <p14:tracePt t="14379" x="1270000" y="3219450"/>
          <p14:tracePt t="14414" x="1263650" y="3232150"/>
          <p14:tracePt t="14428" x="1257300" y="3232150"/>
          <p14:tracePt t="14476" x="1231900" y="3244850"/>
          <p14:tracePt t="14525" x="1219200" y="3257550"/>
          <p14:tracePt t="14550" x="1212850" y="3263900"/>
          <p14:tracePt t="15161" x="1193800" y="3263900"/>
          <p14:tracePt t="15192" x="1174750" y="3263900"/>
          <p14:tracePt t="15241" x="1162050" y="3257550"/>
          <p14:tracePt t="15276" x="1155700" y="3251200"/>
          <p14:tracePt t="15308" x="1149350" y="3244850"/>
          <p14:tracePt t="15493" x="1136650" y="3244850"/>
          <p14:tracePt t="15591" x="1136650" y="3238500"/>
          <p14:tracePt t="16460" x="1130300" y="3238500"/>
          <p14:tracePt t="16508" x="1123950" y="3238500"/>
          <p14:tracePt t="16625" x="1117600" y="3238500"/>
          <p14:tracePt t="16841" x="1117600" y="3244850"/>
          <p14:tracePt t="17025" x="1225550" y="3244850"/>
          <p14:tracePt t="17058" x="1339850" y="3232150"/>
          <p14:tracePt t="17083" x="1377950" y="3219450"/>
          <p14:tracePt t="17113" x="1441450" y="3187700"/>
          <p14:tracePt t="17147" x="1663700" y="3124200"/>
          <p14:tracePt t="17178" x="1866900" y="3067050"/>
          <p14:tracePt t="17209" x="1924050" y="3035300"/>
          <p14:tracePt t="17241" x="1968500" y="2997200"/>
          <p14:tracePt t="17276" x="2063750" y="2940050"/>
          <p14:tracePt t="17307" x="2139950" y="2876550"/>
          <p14:tracePt t="17333" x="2165350" y="2851150"/>
          <p14:tracePt t="17364" x="2178050" y="2825750"/>
          <p14:tracePt t="17396" x="2184400" y="2806700"/>
          <p14:tracePt t="17459" x="2184400" y="2794000"/>
          <p14:tracePt t="17492" x="2197100" y="2781300"/>
          <p14:tracePt t="17525" x="2222500" y="2762250"/>
          <p14:tracePt t="17557" x="2273300" y="2736850"/>
          <p14:tracePt t="17583" x="2317750" y="2724150"/>
          <p14:tracePt t="17615" x="2336800" y="2717800"/>
          <p14:tracePt t="17631" x="2349500" y="2717800"/>
          <p14:tracePt t="17647" x="2381250" y="2717800"/>
          <p14:tracePt t="17676" x="2463800" y="2711450"/>
          <p14:tracePt t="17708" x="2603500" y="2698750"/>
          <p14:tracePt t="17741" x="2654300" y="2692400"/>
          <p14:tracePt t="17841" x="2667000" y="2692400"/>
          <p14:tracePt t="17890" x="2679700" y="2692400"/>
          <p14:tracePt t="17927" x="2686050" y="2698750"/>
          <p14:tracePt t="17946" x="2692400" y="2698750"/>
          <p14:tracePt t="18041" x="2698750" y="2698750"/>
          <p14:tracePt t="18074" x="2711450" y="2711450"/>
          <p14:tracePt t="18099" x="2717800" y="2717800"/>
          <p14:tracePt t="18131" x="2724150" y="2717800"/>
          <p14:tracePt t="18163" x="2730500" y="2717800"/>
          <p14:tracePt t="18194" x="2743200" y="2717800"/>
          <p14:tracePt t="18242" x="2768600" y="2717800"/>
          <p14:tracePt t="18275" x="2787650" y="2717800"/>
          <p14:tracePt t="18307" x="2794000" y="2717800"/>
          <p14:tracePt t="18374" x="2736850" y="2705100"/>
          <p14:tracePt t="18398" x="2635250" y="2673350"/>
          <p14:tracePt t="18412" x="2616200" y="2667000"/>
          <p14:tracePt t="18443" x="2546350" y="2647950"/>
          <p14:tracePt t="18475" x="2495550" y="2641600"/>
          <p14:tracePt t="18507" x="2444750" y="2641600"/>
          <p14:tracePt t="18542" x="2413000" y="2641600"/>
          <p14:tracePt t="18592" x="2393950" y="2641600"/>
          <p14:tracePt t="18614" x="2374900" y="2641600"/>
          <p14:tracePt t="18630" x="2368550" y="2641600"/>
          <p14:tracePt t="18662" x="2336800" y="2641600"/>
          <p14:tracePt t="18695" x="2279650" y="2641600"/>
          <p14:tracePt t="18711" x="2260600" y="2641600"/>
          <p14:tracePt t="18741" x="2216150" y="2641600"/>
          <p14:tracePt t="18776" x="2146300" y="2641600"/>
          <p14:tracePt t="18794" x="2139950" y="2641600"/>
          <p14:tracePt t="18824" x="2120900" y="2635250"/>
          <p14:tracePt t="18848" x="2101850" y="2635250"/>
          <p14:tracePt t="18879" x="2063750" y="2635250"/>
          <p14:tracePt t="18912" x="2044700" y="2628900"/>
          <p14:tracePt t="18945" x="2025650" y="2628900"/>
          <p14:tracePt t="18975" x="2000250" y="2628900"/>
          <p14:tracePt t="18995" x="1993900" y="2628900"/>
          <p14:tracePt t="19025" x="1981200" y="2628900"/>
          <p14:tracePt t="19057" x="1962150" y="2641600"/>
          <p14:tracePt t="19090" x="1936750" y="2660650"/>
          <p14:tracePt t="19118" x="1917700" y="2673350"/>
          <p14:tracePt t="19147" x="1898650" y="2679700"/>
          <p14:tracePt t="19242" x="1892300" y="2717800"/>
          <p14:tracePt t="19274" x="1879600" y="2736850"/>
          <p14:tracePt t="19443" x="1879600" y="2755900"/>
          <p14:tracePt t="19475" x="1885950" y="2774950"/>
          <p14:tracePt t="19507" x="1898650" y="2787650"/>
          <p14:tracePt t="19541" x="1905000" y="2800350"/>
          <p14:tracePt t="19573" x="1924050" y="2813050"/>
          <p14:tracePt t="19599" x="1949450" y="2825750"/>
          <p14:tracePt t="19632" x="1974850" y="2838450"/>
          <p14:tracePt t="19662" x="2006600" y="2844800"/>
          <p14:tracePt t="19693" x="2032000" y="2851150"/>
          <p14:tracePt t="19724" x="2051050" y="2857500"/>
          <p14:tracePt t="19757" x="2070100" y="2863850"/>
          <p14:tracePt t="19792" x="2114550" y="2870200"/>
          <p14:tracePt t="19810" x="2152650" y="2876550"/>
          <p14:tracePt t="19841" x="2203450" y="2882900"/>
          <p14:tracePt t="19866" x="2241550" y="2889250"/>
          <p14:tracePt t="19897" x="2292350" y="2889250"/>
          <p14:tracePt t="19928" x="2324100" y="2889250"/>
          <p14:tracePt t="19945" x="2343150" y="2889250"/>
          <p14:tracePt t="19977" x="2374900" y="2889250"/>
          <p14:tracePt t="20007" x="2406650" y="2889250"/>
          <p14:tracePt t="20027" x="2425700" y="2889250"/>
          <p14:tracePt t="20056" x="2444750" y="2889250"/>
          <p14:tracePt t="20090" x="2482850" y="2889250"/>
          <p14:tracePt t="20140" x="2546350" y="2889250"/>
          <p14:tracePt t="20161" x="2590800" y="2882900"/>
          <p14:tracePt t="20193" x="2641600" y="2876550"/>
          <p14:tracePt t="20225" x="2667000" y="2870200"/>
          <p14:tracePt t="20274" x="2692400" y="2870200"/>
          <p14:tracePt t="20306" x="2705100" y="2857500"/>
          <p14:tracePt t="20340" x="2730500" y="2851150"/>
          <p14:tracePt t="20367" x="2743200" y="2851150"/>
          <p14:tracePt t="20397" x="2755900" y="2844800"/>
          <p14:tracePt t="20443" x="2774950" y="2838450"/>
          <p14:tracePt t="20475" x="2794000" y="2813050"/>
          <p14:tracePt t="20507" x="2800350" y="2781300"/>
          <p14:tracePt t="20541" x="2800350" y="2762250"/>
          <p14:tracePt t="20573" x="2774950" y="2755900"/>
          <p14:tracePt t="20600" x="2749550" y="2736850"/>
          <p14:tracePt t="20630" x="2730500" y="2724150"/>
          <p14:tracePt t="20662" x="2686050" y="2698750"/>
          <p14:tracePt t="20694" x="2660650" y="2679700"/>
          <p14:tracePt t="20725" x="2647950" y="2673350"/>
          <p14:tracePt t="20757" x="2641600" y="2673350"/>
          <p14:tracePt t="20792" x="2622550" y="2673350"/>
          <p14:tracePt t="20810" x="2609850" y="2673350"/>
          <p14:tracePt t="20840" x="2590800" y="2667000"/>
          <p14:tracePt t="20960" x="2590800" y="2660650"/>
          <p14:tracePt t="21274" x="2609850" y="2673350"/>
          <p14:tracePt t="21306" x="2628900" y="2692400"/>
          <p14:tracePt t="21340" x="2654300" y="2717800"/>
          <p14:tracePt t="21366" x="2673350" y="2730500"/>
          <p14:tracePt t="21396" x="2686050" y="2736850"/>
          <p14:tracePt t="21445" x="2705100" y="2755900"/>
          <p14:tracePt t="21476" x="2711450" y="2774950"/>
          <p14:tracePt t="21507" x="2724150" y="2781300"/>
          <p14:tracePt t="21540" x="2730500" y="2794000"/>
          <p14:tracePt t="21823" x="2736850" y="2794000"/>
          <p14:tracePt t="22906" x="2774950" y="2800350"/>
          <p14:tracePt t="22929" x="2819400" y="2800350"/>
          <p14:tracePt t="22945" x="2844800" y="2800350"/>
          <p14:tracePt t="22975" x="2889250" y="2800350"/>
          <p14:tracePt t="23007" x="2908300" y="2800350"/>
          <p14:tracePt t="23073" x="2933700" y="2825750"/>
          <p14:tracePt t="23106" x="2952750" y="2851150"/>
          <p14:tracePt t="23131" x="2959100" y="2857500"/>
          <p14:tracePt t="23163" x="2965450" y="2876550"/>
          <p14:tracePt t="23195" x="2965450" y="2895600"/>
          <p14:tracePt t="23226" x="2965450" y="2914650"/>
          <p14:tracePt t="23256" x="2965450" y="2933700"/>
          <p14:tracePt t="23290" x="2965450" y="2940050"/>
          <p14:tracePt t="23373" x="2965450" y="2959100"/>
          <p14:tracePt t="23398" x="2965450" y="2971800"/>
          <p14:tracePt t="23428" x="2965450" y="2984500"/>
          <p14:tracePt t="23476" x="2965450" y="2990850"/>
          <p14:tracePt t="23573" x="2965450" y="3003550"/>
          <p14:tracePt t="23606" x="2965450" y="3016250"/>
          <p14:tracePt t="27605" x="2946400" y="3048000"/>
          <p14:tracePt t="27638" x="2921000" y="3073400"/>
          <p14:tracePt t="27664" x="2908300" y="3086100"/>
          <p14:tracePt t="27696" x="2895600" y="3098800"/>
          <p14:tracePt t="27726" x="2876550" y="3105150"/>
          <p14:tracePt t="27759" x="2857500" y="3117850"/>
          <p14:tracePt t="27790" x="2832100" y="3124200"/>
          <p14:tracePt t="27822" x="2794000" y="3143250"/>
          <p14:tracePt t="27855" x="2717800" y="3187700"/>
          <p14:tracePt t="27888" x="2641600" y="3225800"/>
          <p14:tracePt t="27914" x="2616200" y="3238500"/>
          <p14:tracePt t="28204" x="2616200" y="3244850"/>
          <p14:tracePt t="28228" x="2616200" y="3257550"/>
          <p14:tracePt t="28258" x="2616200" y="3282950"/>
          <p14:tracePt t="28289" x="2603500" y="3302000"/>
          <p14:tracePt t="28371" x="2597150" y="3314700"/>
          <p14:tracePt t="28405" x="2597150" y="3327400"/>
          <p14:tracePt t="28455" x="2590800" y="3333750"/>
          <p14:tracePt t="28493" x="2590800" y="3340100"/>
          <p14:tracePt t="28589" x="2584450" y="3365500"/>
          <p14:tracePt t="28621" x="2578100" y="3397250"/>
          <p14:tracePt t="28655" x="2565400" y="3429000"/>
          <p14:tracePt t="28681" x="2559050" y="3441700"/>
          <p14:tracePt t="28711" x="2559050" y="3454400"/>
          <p14:tracePt t="28757" x="2559050" y="3460750"/>
          <p14:tracePt t="28789" x="2559050" y="3473450"/>
          <p14:tracePt t="28823" x="2559050" y="3486150"/>
          <p14:tracePt t="28855" x="2559050" y="3492500"/>
          <p14:tracePt t="28938" x="2559050" y="3498850"/>
          <p14:tracePt t="33237" x="2362200" y="3549650"/>
          <p14:tracePt t="33275" x="2254250" y="3568700"/>
          <p14:tracePt t="33292" x="2216150" y="3581400"/>
          <p14:tracePt t="33324" x="2063750" y="3638550"/>
          <p14:tracePt t="33354" x="1898650" y="3689350"/>
          <p14:tracePt t="33387" x="1752600" y="3727450"/>
          <p14:tracePt t="33407" x="1714500" y="3746500"/>
          <p14:tracePt t="33437" x="1600200" y="3797300"/>
          <p14:tracePt t="33458" x="1517650" y="3841750"/>
          <p14:tracePt t="33478" x="1447800" y="3879850"/>
          <p14:tracePt t="33520" x="1358900" y="3917950"/>
          <p14:tracePt t="33541" x="1289050" y="3943350"/>
          <p14:tracePt t="33573" x="1174750" y="3994150"/>
          <p14:tracePt t="33605" x="1079500" y="4057650"/>
          <p14:tracePt t="33637" x="984250" y="4108450"/>
          <p14:tracePt t="33670" x="876300" y="4165600"/>
          <p14:tracePt t="33703" x="787400" y="4216400"/>
          <p14:tracePt t="33730" x="768350" y="4216400"/>
          <p14:tracePt t="33792" x="755650" y="4241800"/>
          <p14:tracePt t="33824" x="736600" y="4279900"/>
          <p14:tracePt t="33853" x="736600" y="4292600"/>
          <p14:tracePt t="33954" x="730250" y="4305300"/>
          <p14:tracePt t="34090" x="762000" y="4324350"/>
          <p14:tracePt t="40785" x="850900" y="4356100"/>
          <p14:tracePt t="40809" x="914400" y="4394200"/>
          <p14:tracePt t="40840" x="1009650" y="4502150"/>
          <p14:tracePt t="40873" x="1136650" y="4667250"/>
          <p14:tracePt t="40903" x="1295400" y="4800600"/>
          <p14:tracePt t="40936" x="1441450" y="4864100"/>
          <p14:tracePt t="40957" x="1479550" y="4883150"/>
          <p14:tracePt t="40985" x="1638300" y="4933950"/>
          <p14:tracePt t="41018" x="1911350" y="5016500"/>
          <p14:tracePt t="41044" x="2120900" y="5060950"/>
          <p14:tracePt t="41075" x="2419350" y="5099050"/>
          <p14:tracePt t="41106" x="2774950" y="5162550"/>
          <p14:tracePt t="41138" x="3263900" y="5232400"/>
          <p14:tracePt t="41169" x="3581400" y="5238750"/>
          <p14:tracePt t="41202" x="3708400" y="5245100"/>
          <p14:tracePt t="41235" x="3771900" y="5251450"/>
          <p14:tracePt t="41268" x="3943350" y="5257800"/>
          <p14:tracePt t="41294" x="4210050" y="5276850"/>
          <p14:tracePt t="41322" x="4356100" y="5295900"/>
          <p14:tracePt t="41356" x="4483100" y="5327650"/>
          <p14:tracePt t="41388" x="4572000" y="5327650"/>
          <p14:tracePt t="41419" x="4673600" y="5308600"/>
          <p14:tracePt t="41453" x="4724400" y="5295900"/>
          <p14:tracePt t="41486" x="4832350" y="5295900"/>
          <p14:tracePt t="41511" x="4997450" y="5295900"/>
          <p14:tracePt t="41544" x="5143500" y="5295900"/>
          <p14:tracePt t="41575" x="5156200" y="5295900"/>
          <p14:tracePt t="41607" x="5156200" y="5289550"/>
          <p14:tracePt t="41652" x="5149850" y="5289550"/>
          <p14:tracePt t="41703" x="5137150" y="5276850"/>
          <p14:tracePt t="41735" x="5118100" y="5270500"/>
          <p14:tracePt t="41802" x="5086350" y="5257800"/>
          <p14:tracePt t="41825" x="5080000" y="5251450"/>
          <p14:tracePt t="41872" x="5048250" y="5245100"/>
          <p14:tracePt t="41905" x="5016500" y="5238750"/>
          <p14:tracePt t="41937" x="4991100" y="5238750"/>
          <p14:tracePt t="41955" x="4984750" y="5232400"/>
          <p14:tracePt t="41985" x="4972050" y="5232400"/>
          <p14:tracePt t="42018" x="4953000" y="5226050"/>
          <p14:tracePt t="42044" x="4946650" y="5219700"/>
          <p14:tracePt t="42075" x="4927600" y="5219700"/>
          <p14:tracePt t="42107" x="4908550" y="5213350"/>
          <p14:tracePt t="42139" x="4895850" y="5200650"/>
          <p14:tracePt t="42169" x="4883150" y="5200650"/>
          <p14:tracePt t="42219" x="4876800" y="5200650"/>
          <p14:tracePt t="42251" x="4870450" y="5200650"/>
          <p14:tracePt t="42404" x="4864100" y="5194300"/>
          <p14:tracePt t="42435" x="4857750" y="5194300"/>
          <p14:tracePt t="42486" x="4845050" y="5187950"/>
          <p14:tracePt t="43685" x="4857750" y="5187950"/>
          <p14:tracePt t="43719" x="4908550" y="5194300"/>
          <p14:tracePt t="43752" x="4991100" y="5200650"/>
          <p14:tracePt t="43785" x="5041900" y="5200650"/>
          <p14:tracePt t="43810" x="5054600" y="5200650"/>
          <p14:tracePt t="43841" x="5067300" y="5200650"/>
          <p14:tracePt t="43872" x="5092700" y="5200650"/>
          <p14:tracePt t="43905" x="5118100" y="5200650"/>
          <p14:tracePt t="45154" x="5302250" y="5219700"/>
          <p14:tracePt t="45187" x="5486400" y="5232400"/>
          <p14:tracePt t="45218" x="5518150" y="5232400"/>
          <p14:tracePt t="45284" x="5556250" y="5232400"/>
          <p14:tracePt t="45317" x="5664200" y="5226050"/>
          <p14:tracePt t="45340" x="5765800" y="5226050"/>
          <p14:tracePt t="45373" x="5816600" y="5226050"/>
          <p14:tracePt t="45405" x="5829300" y="5226050"/>
          <p14:tracePt t="45486" x="5867400" y="5226050"/>
          <p14:tracePt t="45518" x="5962650" y="5226050"/>
          <p14:tracePt t="45552" x="6032500" y="5232400"/>
          <p14:tracePt t="45623" x="6032500" y="5238750"/>
          <p14:tracePt t="45768" x="6045200" y="5238750"/>
          <p14:tracePt t="46451" x="6191250" y="5238750"/>
          <p14:tracePt t="46486" x="6432550" y="5257800"/>
          <p14:tracePt t="46517" x="6546850" y="5283200"/>
          <p14:tracePt t="46551" x="6610350" y="5283200"/>
          <p14:tracePt t="46570" x="6642100" y="5283200"/>
          <p14:tracePt t="46592" x="6724650" y="5283200"/>
          <p14:tracePt t="46623" x="6845300" y="5283200"/>
          <p14:tracePt t="46639" x="6883400" y="5283200"/>
          <p14:tracePt t="46671" x="6902450" y="5283200"/>
          <p14:tracePt t="46817" x="6997700" y="5283200"/>
          <p14:tracePt t="46843" x="7067550" y="5276850"/>
          <p14:tracePt t="46875" x="7150100" y="5257800"/>
          <p14:tracePt t="46905" x="7213600" y="5232400"/>
          <p14:tracePt t="46938" x="7264400" y="5213350"/>
          <p14:tracePt t="46955" x="7277100" y="5207000"/>
          <p14:tracePt t="46984" x="7289800" y="520065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RCMs Use #2: Mapping Changes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resulting map of concentration changes can be calculated as: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𝑃𝑀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𝑠𝑝𝑒𝑐𝑖𝑒𝑠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…where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 smtClean="0"/>
                  <a:t> is a vector of PM concentration changes with same locations in same order as emissions vector.</a:t>
                </a:r>
              </a:p>
              <a:p>
                <a:endParaRPr lang="en-US" dirty="0"/>
              </a:p>
              <a:p>
                <a:r>
                  <a:rPr lang="en-US" dirty="0" smtClean="0"/>
                  <a:t>There are several “source-receptor” matrices,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33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992"/>
    </mc:Choice>
    <mc:Fallback>
      <p:transition spd="slow" advTm="97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515" x="7200900" y="5041900"/>
          <p14:tracePt t="7541" x="7188200" y="4724400"/>
          <p14:tracePt t="7571" x="7207250" y="4692650"/>
          <p14:tracePt t="7698" x="7207250" y="4686300"/>
          <p14:tracePt t="8015" x="7353300" y="4673600"/>
          <p14:tracePt t="8040" x="7753350" y="4572000"/>
          <p14:tracePt t="8071" x="7880350" y="4546600"/>
          <p14:tracePt t="11614" x="8051800" y="4546600"/>
          <p14:tracePt t="11650" x="8058150" y="4540250"/>
          <p14:tracePt t="11682" x="7988300" y="4419600"/>
          <p14:tracePt t="11714" x="7912100" y="4305300"/>
          <p14:tracePt t="11747" x="7797800" y="4210050"/>
          <p14:tracePt t="11774" x="7454900" y="4076700"/>
          <p14:tracePt t="11807" x="7016750" y="3987800"/>
          <p14:tracePt t="11839" x="6470650" y="3898900"/>
          <p14:tracePt t="11870" x="5918200" y="3829050"/>
          <p14:tracePt t="11885" x="5810250" y="3822700"/>
          <p14:tracePt t="11916" x="5461000" y="3778250"/>
          <p14:tracePt t="11947" x="5295900" y="3771900"/>
          <p14:tracePt t="11980" x="5187950" y="3765550"/>
          <p14:tracePt t="12015" x="4953000" y="3771900"/>
          <p14:tracePt t="12049" x="4667250" y="3778250"/>
          <p14:tracePt t="12071" x="4432300" y="3778250"/>
          <p14:tracePt t="12104" x="4076700" y="3778250"/>
          <p14:tracePt t="12135" x="3746500" y="3771900"/>
          <p14:tracePt t="12167" x="3384550" y="3746500"/>
          <p14:tracePt t="12197" x="3251200" y="3714750"/>
          <p14:tracePt t="12232" x="3403600" y="3619500"/>
          <p14:tracePt t="12264" x="3441700" y="3600450"/>
          <p14:tracePt t="12630" x="3384550" y="3600450"/>
          <p14:tracePt t="12667" x="3333750" y="3562350"/>
          <p14:tracePt t="12698" x="3257550" y="3530600"/>
          <p14:tracePt t="12731" x="3086100" y="3498850"/>
          <p14:tracePt t="12763" x="2908300" y="3460750"/>
          <p14:tracePt t="12797" x="2813050" y="3416300"/>
          <p14:tracePt t="12822" x="2616200" y="3346450"/>
          <p14:tracePt t="12855" x="2343150" y="3289300"/>
          <p14:tracePt t="12885" x="2209800" y="3244850"/>
          <p14:tracePt t="12918" x="2114550" y="3206750"/>
          <p14:tracePt t="12934" x="2095500" y="3187700"/>
          <p14:tracePt t="12951" x="2044700" y="3168650"/>
          <p14:tracePt t="12982" x="1962150" y="3124200"/>
          <p14:tracePt t="13001" x="1936750" y="3111500"/>
          <p14:tracePt t="13018" x="1905000" y="3086100"/>
          <p14:tracePt t="13048" x="1828800" y="3041650"/>
          <p14:tracePt t="13072" x="1746250" y="3003550"/>
          <p14:tracePt t="13104" x="1714500" y="2984500"/>
          <p14:tracePt t="13135" x="1714500" y="2959100"/>
          <p14:tracePt t="13167" x="1701800" y="2914650"/>
          <p14:tracePt t="13198" x="1682750" y="2889250"/>
          <p14:tracePt t="13232" x="1670050" y="2857500"/>
          <p14:tracePt t="13251" x="1663700" y="2838450"/>
          <p14:tracePt t="13280" x="1625600" y="2781300"/>
          <p14:tracePt t="13313" x="1555750" y="2736850"/>
          <p14:tracePt t="13339" x="1454150" y="2686050"/>
          <p14:tracePt t="13369" x="1333500" y="2641600"/>
          <p14:tracePt t="13400" x="1295400" y="2622550"/>
          <p14:tracePt t="13480" x="1263650" y="2609850"/>
          <p14:tracePt t="13514" x="1206500" y="2584450"/>
          <p14:tracePt t="13547" x="1162050" y="2571750"/>
          <p14:tracePt t="13572" x="1143000" y="2559050"/>
          <p14:tracePt t="13604" x="1130300" y="2546350"/>
          <p14:tracePt t="13652" x="1123950" y="2546350"/>
          <p14:tracePt t="13780" x="1123950" y="2540000"/>
          <p14:tracePt t="14167" x="1136650" y="2540000"/>
          <p14:tracePt t="14263" x="1149350" y="2540000"/>
          <p14:tracePt t="16264" x="1250950" y="2552700"/>
          <p14:tracePt t="16297" x="1327150" y="2565400"/>
          <p14:tracePt t="16329" x="1333500" y="2571750"/>
          <p14:tracePt t="16379" x="1377950" y="2584450"/>
          <p14:tracePt t="16417" x="1441450" y="2597150"/>
          <p14:tracePt t="16450" x="1460500" y="2603500"/>
          <p14:tracePt t="16481" x="1492250" y="2616200"/>
          <p14:tracePt t="16513" x="1581150" y="2628900"/>
          <p14:tracePt t="16546" x="1701800" y="2628900"/>
          <p14:tracePt t="16579" x="1784350" y="2635250"/>
          <p14:tracePt t="16605" x="1822450" y="2635250"/>
          <p14:tracePt t="16636" x="1898650" y="2635250"/>
          <p14:tracePt t="16667" x="1968500" y="2628900"/>
          <p14:tracePt t="16699" x="2012950" y="2622550"/>
          <p14:tracePt t="16731" x="2051050" y="2609850"/>
          <p14:tracePt t="16764" x="2089150" y="2603500"/>
          <p14:tracePt t="16796" x="2108200" y="2603500"/>
          <p14:tracePt t="16896" x="2108200" y="2597150"/>
          <p14:tracePt t="16996" x="2082800" y="2584450"/>
          <p14:tracePt t="17018" x="2051050" y="2584450"/>
          <p14:tracePt t="17047" x="2025650" y="2584450"/>
          <p14:tracePt t="17066" x="2019300" y="2584450"/>
          <p14:tracePt t="17146" x="2006600" y="2590800"/>
          <p14:tracePt t="17185" x="1993900" y="2597150"/>
          <p14:tracePt t="17216" x="1987550" y="2597150"/>
          <p14:tracePt t="17546" x="2000250" y="2597150"/>
          <p14:tracePt t="17579" x="2032000" y="2603500"/>
          <p14:tracePt t="17604" x="2051050" y="2603500"/>
          <p14:tracePt t="17637" x="2082800" y="2603500"/>
          <p14:tracePt t="17668" x="2133600" y="2603500"/>
          <p14:tracePt t="17699" x="2178050" y="2603500"/>
          <p14:tracePt t="17730" x="2216150" y="2603500"/>
          <p14:tracePt t="17764" x="2254250" y="2603500"/>
          <p14:tracePt t="17796" x="2286000" y="2603500"/>
          <p14:tracePt t="17829" x="2305050" y="2597150"/>
          <p14:tracePt t="17854" x="2349500" y="2590800"/>
          <p14:tracePt t="17888" x="2425700" y="2571750"/>
          <p14:tracePt t="17901" x="2438400" y="2565400"/>
          <p14:tracePt t="17934" x="2457450" y="2559050"/>
          <p14:tracePt t="17965" x="2489200" y="2559050"/>
          <p14:tracePt t="17997" x="2552700" y="2552700"/>
          <p14:tracePt t="18017" x="2565400" y="2552700"/>
          <p14:tracePt t="18096" x="2584450" y="2552700"/>
          <p14:tracePt t="18121" x="2584450" y="2546350"/>
          <p14:tracePt t="18184" x="2603500" y="2546350"/>
          <p14:tracePt t="18217" x="2628900" y="2546350"/>
          <p14:tracePt t="18233" x="2641600" y="2546350"/>
          <p14:tracePt t="18263" x="2660650" y="2546350"/>
          <p14:tracePt t="18283" x="2667000" y="2546350"/>
          <p14:tracePt t="18312" x="2673350" y="2552700"/>
          <p14:tracePt t="18482" x="2762250" y="2552700"/>
          <p14:tracePt t="18513" x="2838450" y="2559050"/>
          <p14:tracePt t="18562" x="2844800" y="2559050"/>
          <p14:tracePt t="18595" x="2870200" y="2559050"/>
          <p14:tracePt t="18620" x="2901950" y="2559050"/>
          <p14:tracePt t="18652" x="2914650" y="2559050"/>
          <p14:tracePt t="18684" x="2921000" y="2559050"/>
          <p14:tracePt t="18732" x="2933700" y="2559050"/>
          <p14:tracePt t="18762" x="2946400" y="2559050"/>
          <p14:tracePt t="18795" x="2952750" y="2559050"/>
          <p14:tracePt t="18845" x="2965450" y="2559050"/>
          <p14:tracePt t="18870" x="2978150" y="2559050"/>
          <p14:tracePt t="18903" x="2984500" y="2559050"/>
          <p14:tracePt t="18982" x="2990850" y="2559050"/>
          <p14:tracePt t="19014" x="2997200" y="2559050"/>
          <p14:tracePt t="19063" x="3003550" y="2565400"/>
          <p14:tracePt t="19095" x="3016250" y="2565400"/>
          <p14:tracePt t="19122" x="3041650" y="2565400"/>
          <p14:tracePt t="19232" x="3048000" y="2565400"/>
          <p14:tracePt t="22063" x="3124200" y="2565400"/>
          <p14:tracePt t="22096" x="3194050" y="2559050"/>
          <p14:tracePt t="22128" x="3213100" y="2559050"/>
          <p14:tracePt t="22154" x="3232150" y="2559050"/>
          <p14:tracePt t="22185" x="3270250" y="2552700"/>
          <p14:tracePt t="22201" x="3302000" y="2546350"/>
          <p14:tracePt t="22218" x="3308350" y="2540000"/>
          <p14:tracePt t="22232" x="3314700" y="2540000"/>
          <p14:tracePt t="22411" x="3378200" y="2527300"/>
          <p14:tracePt t="22436" x="3448050" y="2514600"/>
          <p14:tracePt t="22467" x="3492500" y="2508250"/>
          <p14:tracePt t="22513" x="3498850" y="2501900"/>
          <p14:tracePt t="22596" x="3543300" y="2501900"/>
          <p14:tracePt t="22628" x="3568700" y="2501900"/>
          <p14:tracePt t="22694" x="3575050" y="2501900"/>
          <p14:tracePt t="24279" x="3638550" y="2501900"/>
          <p14:tracePt t="24312" x="3733800" y="2501900"/>
          <p14:tracePt t="24345" x="3771900" y="2501900"/>
          <p14:tracePt t="24394" x="3790950" y="2501900"/>
          <p14:tracePt t="24420" x="3797300" y="2501900"/>
          <p14:tracePt t="24450" x="3803650" y="2501900"/>
          <p14:tracePt t="24498" x="3829050" y="2514600"/>
          <p14:tracePt t="24515" x="3841750" y="2520950"/>
          <p14:tracePt t="24562" x="3867150" y="2533650"/>
          <p14:tracePt t="24581" x="3879850" y="2533650"/>
          <p14:tracePt t="24611" x="3892550" y="2540000"/>
          <p14:tracePt t="24661" x="3898900" y="2540000"/>
          <p14:tracePt t="25694" x="3898900" y="2546350"/>
          <p14:tracePt t="25719" x="3892550" y="2546350"/>
          <p14:tracePt t="26243" x="3930650" y="2609850"/>
          <p14:tracePt t="26280" x="3816350" y="2603500"/>
          <p14:tracePt t="26711" x="3822700" y="2603500"/>
          <p14:tracePt t="26733" x="3886200" y="2609850"/>
          <p14:tracePt t="26765" x="3943350" y="2609850"/>
          <p14:tracePt t="26802" x="3987800" y="2597150"/>
          <p14:tracePt t="26830" x="4032250" y="2584450"/>
          <p14:tracePt t="26864" x="4298950" y="2527300"/>
          <p14:tracePt t="26903" x="4546600" y="2489200"/>
          <p14:tracePt t="26933" x="4565650" y="2489200"/>
          <p14:tracePt t="26965" x="4540250" y="2489200"/>
          <p14:tracePt t="26998" x="4527550" y="2489200"/>
          <p14:tracePt t="27127" x="4533900" y="2489200"/>
          <p14:tracePt t="27226" x="4540250" y="2489200"/>
          <p14:tracePt t="27279" x="4546600" y="2489200"/>
          <p14:tracePt t="27911" x="4540250" y="2482850"/>
          <p14:tracePt t="27943" x="4527550" y="2476500"/>
          <p14:tracePt t="28210" x="4559300" y="2489200"/>
          <p14:tracePt t="28234" x="4591050" y="2508250"/>
          <p14:tracePt t="28266" x="4610100" y="2514600"/>
          <p14:tracePt t="28298" x="4660900" y="2533650"/>
          <p14:tracePt t="28327" x="4730750" y="2552700"/>
          <p14:tracePt t="28362" x="4800600" y="2559050"/>
          <p14:tracePt t="28393" x="4832350" y="2559050"/>
          <p14:tracePt t="28427" x="4851400" y="2559050"/>
          <p14:tracePt t="28564" x="4876800" y="2559050"/>
          <p14:tracePt t="28580" x="4895850" y="2552700"/>
          <p14:tracePt t="28676" x="4889500" y="2546350"/>
          <p14:tracePt t="28702" x="4883150" y="2546350"/>
          <p14:tracePt t="28735" x="4870450" y="2533650"/>
          <p14:tracePt t="28781" x="4857750" y="2533650"/>
          <p14:tracePt t="28814" x="4851400" y="2533650"/>
          <p14:tracePt t="28844" x="4845050" y="2520950"/>
          <p14:tracePt t="28877" x="4838700" y="2520950"/>
          <p14:tracePt t="28926" x="4838700" y="2514600"/>
          <p14:tracePt t="29032" x="4826000" y="2514600"/>
          <p14:tracePt t="29110" x="4826000" y="2520950"/>
          <p14:tracePt t="29281" x="4864100" y="2527300"/>
          <p14:tracePt t="29314" x="4927600" y="2527300"/>
          <p14:tracePt t="29344" x="4959350" y="2527300"/>
          <p14:tracePt t="29393" x="4965700" y="2527300"/>
          <p14:tracePt t="29426" x="5029200" y="2527300"/>
          <p14:tracePt t="29452" x="5130800" y="2527300"/>
          <p14:tracePt t="29485" x="5168900" y="2527300"/>
          <p14:tracePt t="29516" x="5194300" y="2527300"/>
          <p14:tracePt t="29546" x="5213350" y="2527300"/>
          <p14:tracePt t="29578" x="5238750" y="2533650"/>
          <p14:tracePt t="29597" x="5276850" y="2533650"/>
          <p14:tracePt t="29626" x="5302250" y="2533650"/>
          <p14:tracePt t="29660" x="5321300" y="2533650"/>
          <p14:tracePt t="29692" x="5327650" y="2533650"/>
          <p14:tracePt t="29718" x="5340350" y="2533650"/>
          <p14:tracePt t="29782" x="5346700" y="2540000"/>
          <p14:tracePt t="29816" x="5403850" y="2546350"/>
          <p14:tracePt t="29845" x="5454650" y="2552700"/>
          <p14:tracePt t="29876" x="5467350" y="2552700"/>
          <p14:tracePt t="29910" x="5505450" y="2552700"/>
          <p14:tracePt t="29943" x="5543550" y="2552700"/>
          <p14:tracePt t="29968" x="5549900" y="2552700"/>
          <p14:tracePt t="29999" x="5575300" y="2552700"/>
          <p14:tracePt t="30016" x="5607050" y="2552700"/>
          <p14:tracePt t="30046" x="5645150" y="2559050"/>
          <p14:tracePt t="30078" x="5670550" y="2565400"/>
          <p14:tracePt t="30110" x="5683250" y="2565400"/>
          <p14:tracePt t="30142" x="5702300" y="2565400"/>
          <p14:tracePt t="30175" x="5721350" y="2565400"/>
          <p14:tracePt t="30210" x="5740400" y="2565400"/>
          <p14:tracePt t="30234" x="5746750" y="2565400"/>
          <p14:tracePt t="30281" x="5753100" y="2565400"/>
          <p14:tracePt t="31563" x="5759450" y="2565400"/>
          <p14:tracePt t="31814" x="5778500" y="2578100"/>
          <p14:tracePt t="31846" x="5791200" y="2584450"/>
          <p14:tracePt t="31893" x="5803900" y="2590800"/>
          <p14:tracePt t="31925" x="5829300" y="2597150"/>
          <p14:tracePt t="31959" x="5924550" y="2616200"/>
          <p14:tracePt t="31984" x="6064250" y="2622550"/>
          <p14:tracePt t="32017" x="6172200" y="2635250"/>
          <p14:tracePt t="32048" x="6178550" y="2635250"/>
          <p14:tracePt t="32080" x="6184900" y="2635250"/>
          <p14:tracePt t="32142" x="6197600" y="2622550"/>
          <p14:tracePt t="32175" x="6197600" y="2609850"/>
          <p14:tracePt t="32209" x="6203950" y="2590800"/>
          <p14:tracePt t="32276" x="6229350" y="2571750"/>
          <p14:tracePt t="32312" x="6267450" y="2552700"/>
          <p14:tracePt t="32345" x="6286500" y="2540000"/>
          <p14:tracePt t="32375" x="6292850" y="2533650"/>
          <p14:tracePt t="32742" x="6299200" y="2533650"/>
          <p14:tracePt t="34377" x="6343650" y="2552700"/>
          <p14:tracePt t="34409" x="6388100" y="2552700"/>
          <p14:tracePt t="34443" x="6419850" y="2565400"/>
          <p14:tracePt t="34475" x="6457950" y="2578100"/>
          <p14:tracePt t="34508" x="6483350" y="2584450"/>
          <p14:tracePt t="34529" x="6502400" y="2590800"/>
          <p14:tracePt t="34565" x="6559550" y="2590800"/>
          <p14:tracePt t="34579" x="6565900" y="2590800"/>
          <p14:tracePt t="34613" x="6648450" y="2590800"/>
          <p14:tracePt t="34629" x="6686550" y="2597150"/>
          <p14:tracePt t="34646" x="6705600" y="2597150"/>
          <p14:tracePt t="34674" x="6711950" y="2597150"/>
          <p14:tracePt t="34909" x="6711950" y="2603500"/>
          <p14:tracePt t="34991" x="6705600" y="2603500"/>
          <p14:tracePt t="35017" x="6699250" y="2609850"/>
          <p14:tracePt t="35048" x="6692900" y="2609850"/>
          <p14:tracePt t="35079" x="6686550" y="2609850"/>
          <p14:tracePt t="35111" x="6642100" y="2609850"/>
          <p14:tracePt t="35143" x="6578600" y="2609850"/>
          <p14:tracePt t="35175" x="6508750" y="2616200"/>
          <p14:tracePt t="35208" x="6432550" y="2628900"/>
          <p14:tracePt t="35242" x="6330950" y="2647950"/>
          <p14:tracePt t="35268" x="6235700" y="2660650"/>
          <p14:tracePt t="35295" x="6172200" y="2686050"/>
          <p14:tracePt t="35330" x="6089650" y="2692400"/>
          <p14:tracePt t="35362" x="6013450" y="2692400"/>
          <p14:tracePt t="35393" x="5930900" y="2692400"/>
          <p14:tracePt t="35424" x="5924550" y="2692400"/>
          <p14:tracePt t="35526" x="5918200" y="2692400"/>
          <p14:tracePt t="35574" x="5905500" y="2692400"/>
          <p14:tracePt t="35825" x="5892800" y="2686050"/>
          <p14:tracePt t="47896" x="5918200" y="2667000"/>
          <p14:tracePt t="47928" x="5930900" y="2667000"/>
          <p14:tracePt t="47989" x="6000750" y="2590800"/>
          <p14:tracePt t="48023" x="6000750" y="2584450"/>
          <p14:tracePt t="48539" x="6032500" y="2628900"/>
          <p14:tracePt t="48572" x="6032500" y="2654300"/>
          <p14:tracePt t="48606" x="6013450" y="2698750"/>
          <p14:tracePt t="48629" x="5994400" y="2755900"/>
          <p14:tracePt t="48661" x="5911850" y="2825750"/>
          <p14:tracePt t="48693" x="5835650" y="2870200"/>
          <p14:tracePt t="48726" x="5803900" y="2889250"/>
          <p14:tracePt t="48755" x="5746750" y="2952750"/>
          <p14:tracePt t="48789" x="5664200" y="3003550"/>
          <p14:tracePt t="48823" x="5600700" y="3041650"/>
          <p14:tracePt t="48849" x="5486400" y="3092450"/>
          <p14:tracePt t="48875" x="5391150" y="3124200"/>
          <p14:tracePt t="48921" x="5130800" y="3200400"/>
          <p14:tracePt t="48959" x="4940300" y="3244850"/>
          <p14:tracePt t="48993" x="4559300" y="3327400"/>
          <p14:tracePt t="49008" x="4495800" y="3346450"/>
          <p14:tracePt t="49027" x="4298950" y="3397250"/>
          <p14:tracePt t="49057" x="4102100" y="3473450"/>
          <p14:tracePt t="49075" x="4000500" y="3511550"/>
          <p14:tracePt t="49106" x="3714750" y="3562350"/>
          <p14:tracePt t="49125" x="3575050" y="3581400"/>
          <p14:tracePt t="49146" x="3403600" y="3587750"/>
          <p14:tracePt t="49177" x="3295650" y="3587750"/>
          <p14:tracePt t="49209" x="3232150" y="3587750"/>
          <p14:tracePt t="49225" x="3194050" y="3587750"/>
          <p14:tracePt t="49242" x="3105150" y="3587750"/>
          <p14:tracePt t="49275" x="2882900" y="3587750"/>
          <p14:tracePt t="49305" x="2660650" y="3587750"/>
          <p14:tracePt t="49325" x="2514600" y="3587750"/>
          <p14:tracePt t="49355" x="2254250" y="3575050"/>
          <p14:tracePt t="49380" x="2133600" y="3517900"/>
          <p14:tracePt t="49411" x="2012950" y="3479800"/>
          <p14:tracePt t="49443" x="1936750" y="3448050"/>
          <p14:tracePt t="49476" x="1803400" y="3397250"/>
          <p14:tracePt t="49506" x="1301750" y="3346450"/>
          <p14:tracePt t="49527" x="952500" y="3346450"/>
          <p14:tracePt t="49554" x="622300" y="3371850"/>
          <p14:tracePt t="49588" x="590550" y="3378200"/>
          <p14:tracePt t="49621" x="584200" y="3352800"/>
          <p14:tracePt t="49648" x="584200" y="3314700"/>
          <p14:tracePt t="49678" x="596900" y="3238500"/>
          <p14:tracePt t="49709" x="603250" y="3194050"/>
          <p14:tracePt t="49741" x="603250" y="3181350"/>
          <p14:tracePt t="49772" x="609600" y="3155950"/>
          <p14:tracePt t="49804" x="660400" y="3086100"/>
          <p14:tracePt t="49837" x="717550" y="3028950"/>
          <p14:tracePt t="49871" x="742950" y="2997200"/>
          <p14:tracePt t="49898" x="742950" y="2965450"/>
          <p14:tracePt t="49925" x="730250" y="2940050"/>
          <p14:tracePt t="49959" x="723900" y="2901950"/>
          <p14:tracePt t="49992" x="736600" y="2819400"/>
          <p14:tracePt t="50022" x="755650" y="2743200"/>
          <p14:tracePt t="50055" x="781050" y="2667000"/>
          <p14:tracePt t="50087" x="787400" y="2609850"/>
          <p14:tracePt t="50122" x="787400" y="2590800"/>
          <p14:tracePt t="50147" x="819150" y="2565400"/>
          <p14:tracePt t="50178" x="977900" y="2482850"/>
          <p14:tracePt t="50210" x="1003300" y="2463800"/>
          <p14:tracePt t="50322" x="990600" y="2419350"/>
          <p14:tracePt t="50342" x="984250" y="2413000"/>
          <p14:tracePt t="50372" x="977900" y="2393950"/>
          <p14:tracePt t="50396" x="971550" y="2387600"/>
          <p14:tracePt t="50427" x="965200" y="2374900"/>
          <p14:tracePt t="50476" x="939800" y="2368550"/>
          <p14:tracePt t="50724" x="920750" y="2343150"/>
          <p14:tracePt t="50757" x="920750" y="2336800"/>
          <p14:tracePt t="50922" x="920750" y="2330450"/>
          <p14:tracePt t="53171" x="889000" y="2413000"/>
          <p14:tracePt t="53191" x="869950" y="2451100"/>
          <p14:tracePt t="53225" x="844550" y="2533650"/>
          <p14:tracePt t="53257" x="850900" y="2647950"/>
          <p14:tracePt t="53288" x="901700" y="2768600"/>
          <p14:tracePt t="53321" x="958850" y="2895600"/>
          <p14:tracePt t="53356" x="1022350" y="3073400"/>
          <p14:tracePt t="53375" x="1054100" y="3124200"/>
          <p14:tracePt t="53404" x="1123950" y="3187700"/>
          <p14:tracePt t="53428" x="1136650" y="3200400"/>
          <p14:tracePt t="53471" x="1187450" y="3251200"/>
          <p14:tracePt t="53491" x="1238250" y="3314700"/>
          <p14:tracePt t="53522" x="1416050" y="3403600"/>
          <p14:tracePt t="53555" x="1320800" y="3460750"/>
          <p14:tracePt t="53574" x="1282700" y="3454400"/>
          <p14:tracePt t="54006" x="1301750" y="3467100"/>
          <p14:tracePt t="54055" x="1327150" y="3492500"/>
          <p14:tracePt t="54087" x="1371600" y="3492500"/>
          <p14:tracePt t="54124" x="1416050" y="3486150"/>
          <p14:tracePt t="54140" x="1435100" y="3479800"/>
          <p14:tracePt t="54171" x="1441450" y="3479800"/>
          <p14:tracePt t="54273" x="1441450" y="3473450"/>
          <p14:tracePt t="54387" x="1460500" y="3467100"/>
          <p14:tracePt t="54408" x="1473200" y="3460750"/>
          <p14:tracePt t="54428" x="1479550" y="3460750"/>
          <p14:tracePt t="54703" x="1403350" y="3448050"/>
          <p14:tracePt t="54726" x="1219200" y="3448050"/>
          <p14:tracePt t="54757" x="1104900" y="3448050"/>
          <p14:tracePt t="54837" x="1073150" y="3473450"/>
          <p14:tracePt t="54871" x="1060450" y="3479800"/>
          <p14:tracePt t="54953" x="1041400" y="3505200"/>
          <p14:tracePt t="54977" x="1028700" y="3524250"/>
          <p14:tracePt t="55007" x="1028700" y="3536950"/>
          <p14:tracePt t="55024" x="1022350" y="3549650"/>
          <p14:tracePt t="55056" x="1003300" y="3562350"/>
          <p14:tracePt t="55237" x="996950" y="3568700"/>
          <p14:tracePt t="55273" x="990600" y="3600450"/>
          <p14:tracePt t="55304" x="977900" y="3619500"/>
          <p14:tracePt t="55337" x="977900" y="3632200"/>
          <p14:tracePt t="55370" x="984250" y="3638550"/>
          <p14:tracePt t="55403" x="990600" y="3651250"/>
          <p14:tracePt t="55703" x="996950" y="3651250"/>
          <p14:tracePt t="59435" x="1206500" y="3625850"/>
          <p14:tracePt t="59461" x="1244600" y="3625850"/>
          <p14:tracePt t="59493" x="1301750" y="3632200"/>
          <p14:tracePt t="59509" x="1314450" y="3638550"/>
          <p14:tracePt t="59526" x="1333500" y="3638550"/>
          <p14:tracePt t="59556" x="1390650" y="3651250"/>
          <p14:tracePt t="59589" x="1454150" y="3683000"/>
          <p14:tracePt t="59619" x="1562100" y="3733800"/>
          <p14:tracePt t="59653" x="1860550" y="3816350"/>
          <p14:tracePt t="59686" x="2203450" y="3854450"/>
          <p14:tracePt t="59718" x="2660650" y="3879850"/>
          <p14:tracePt t="59743" x="2870200" y="3898900"/>
          <p14:tracePt t="59776" x="2997200" y="3917950"/>
          <p14:tracePt t="59805" x="3111500" y="3949700"/>
          <p14:tracePt t="59823" x="3194050" y="3987800"/>
          <p14:tracePt t="59854" x="3460750" y="4083050"/>
          <p14:tracePt t="59872" x="3619500" y="4108450"/>
          <p14:tracePt t="59902" x="3949700" y="4102100"/>
          <p14:tracePt t="59935" x="4171950" y="4057650"/>
          <p14:tracePt t="59969" x="4330700" y="4006850"/>
          <p14:tracePt t="59994" x="4413250" y="3987800"/>
          <p14:tracePt t="60024" x="4425950" y="3981450"/>
          <p14:tracePt t="60120" x="4483100" y="3956050"/>
          <p14:tracePt t="60152" x="4514850" y="3943350"/>
          <p14:tracePt t="80597" x="3613150" y="4083050"/>
          <p14:tracePt t="80631" x="3149600" y="4171950"/>
          <p14:tracePt t="80657" x="2901950" y="4197350"/>
          <p14:tracePt t="80687" x="2609850" y="4260850"/>
          <p14:tracePt t="80718" x="2305050" y="4362450"/>
          <p14:tracePt t="80751" x="2228850" y="4375150"/>
          <p14:tracePt t="80782" x="2139950" y="4406900"/>
          <p14:tracePt t="80813" x="1739900" y="4533900"/>
          <p14:tracePt t="80847" x="1009650" y="4679950"/>
          <p14:tracePt t="80880" x="749300" y="4711700"/>
          <p14:tracePt t="80907" x="717550" y="4718050"/>
          <p14:tracePt t="80937" x="704850" y="4730750"/>
          <p14:tracePt t="80967" x="717550" y="4756150"/>
          <p14:tracePt t="81002" x="742950" y="4794250"/>
          <p14:tracePt t="81031" x="762000" y="4838700"/>
          <p14:tracePt t="81066" x="762000" y="4889500"/>
          <p14:tracePt t="81096" x="755650" y="4959350"/>
          <p14:tracePt t="81131" x="723900" y="5060950"/>
          <p14:tracePt t="81151" x="711200" y="5080000"/>
          <p14:tracePt t="81172" x="704850" y="5099050"/>
          <p14:tracePt t="81204" x="704850" y="5124450"/>
          <p14:tracePt t="81235" x="717550" y="5143500"/>
          <p14:tracePt t="81347" x="698500" y="5143500"/>
          <p14:tracePt t="81376" x="673100" y="5143500"/>
          <p14:tracePt t="81407" x="654050" y="5143500"/>
          <p14:tracePt t="81436" x="641350" y="5143500"/>
          <p14:tracePt t="81681" x="641350" y="5137150"/>
          <p14:tracePt t="85096" x="679450" y="5143500"/>
          <p14:tracePt t="85130" x="685800" y="5149850"/>
          <p14:tracePt t="85163" x="704850" y="5187950"/>
          <p14:tracePt t="85188" x="704850" y="5213350"/>
          <p14:tracePt t="85216" x="704850" y="5226050"/>
          <p14:tracePt t="85252" x="711200" y="5257800"/>
          <p14:tracePt t="85267" x="711200" y="5264150"/>
          <p14:tracePt t="85300" x="711200" y="5302250"/>
          <p14:tracePt t="85317" x="711200" y="5321300"/>
          <p14:tracePt t="85346" x="717550" y="5334000"/>
          <p14:tracePt t="85381" x="730250" y="5397500"/>
          <p14:tracePt t="85400" x="736600" y="5429250"/>
          <p14:tracePt t="85429" x="749300" y="5505450"/>
          <p14:tracePt t="85456" x="768350" y="5568950"/>
          <p14:tracePt t="85486" x="800100" y="5638800"/>
          <p14:tracePt t="85516" x="838200" y="5689600"/>
          <p14:tracePt t="85550" x="869950" y="5715000"/>
          <p14:tracePt t="85580" x="895350" y="5746750"/>
          <p14:tracePt t="85600" x="901700" y="5753100"/>
          <p14:tracePt t="85630" x="914400" y="5772150"/>
          <p14:tracePt t="85662" x="927100" y="5778500"/>
          <p14:tracePt t="85865" x="901700" y="5778500"/>
          <p14:tracePt t="85912" x="933450" y="5740400"/>
          <p14:tracePt t="85938" x="971550" y="5708650"/>
          <p14:tracePt t="85970" x="977900" y="5664200"/>
          <p14:tracePt t="86000" x="971550" y="5613400"/>
          <p14:tracePt t="86034" x="971550" y="5588000"/>
          <p14:tracePt t="86065" x="977900" y="5549900"/>
          <p14:tracePt t="86096" x="990600" y="5530850"/>
          <p14:tracePt t="86130" x="1009650" y="5524500"/>
          <p14:tracePt t="86162" x="1041400" y="5511800"/>
          <p14:tracePt t="86195" x="1092200" y="5480050"/>
          <p14:tracePt t="86222" x="1130300" y="5454650"/>
          <p14:tracePt t="86252" x="1136650" y="5454650"/>
          <p14:tracePt t="86299" x="1149350" y="5454650"/>
          <p14:tracePt t="86330" x="1155700" y="5448300"/>
          <p14:tracePt t="86463" x="1136650" y="5448300"/>
          <p14:tracePt t="86485" x="1136650" y="5441950"/>
          <p14:tracePt t="86581" x="1136650" y="5511800"/>
          <p14:tracePt t="86599" x="1136650" y="5543550"/>
          <p14:tracePt t="86630" x="1130300" y="5619750"/>
          <p14:tracePt t="86662" x="1136650" y="5676900"/>
          <p14:tracePt t="86695" x="1136650" y="5683250"/>
          <p14:tracePt t="86895" x="1130300" y="5683250"/>
          <p14:tracePt t="86962" x="1130300" y="5708650"/>
          <p14:tracePt t="86985" x="1162050" y="5734050"/>
          <p14:tracePt t="87017" x="1206500" y="5759450"/>
          <p14:tracePt t="87034" x="1238250" y="5765800"/>
          <p14:tracePt t="87066" x="1250950" y="5765800"/>
          <p14:tracePt t="87178" x="1231900" y="5759450"/>
          <p14:tracePt t="87206" x="1206500" y="5740400"/>
          <p14:tracePt t="87236" x="1200150" y="5734050"/>
          <p14:tracePt t="87645" x="1219200" y="5734050"/>
          <p14:tracePt t="87679" x="1231900" y="5734050"/>
          <p14:tracePt t="87728" x="1244600" y="5740400"/>
          <p14:tracePt t="87752" x="1250950" y="5740400"/>
          <p14:tracePt t="87783" x="1276350" y="5746750"/>
          <p14:tracePt t="87815" x="1377950" y="5746750"/>
          <p14:tracePt t="87847" x="1504950" y="5746750"/>
          <p14:tracePt t="87879" x="1536700" y="5746750"/>
          <p14:tracePt t="87995" x="1543050" y="5746750"/>
          <p14:tracePt t="88145" x="1574800" y="5753100"/>
          <p14:tracePt t="88179" x="1644650" y="5753100"/>
          <p14:tracePt t="88212" x="1720850" y="5753100"/>
          <p14:tracePt t="88236" x="1746250" y="5753100"/>
          <p14:tracePt t="88332" x="1765300" y="5759450"/>
          <p14:tracePt t="88363" x="1784350" y="5759450"/>
          <p14:tracePt t="88929" x="1816100" y="5765800"/>
          <p14:tracePt t="88961" x="1835150" y="5784850"/>
          <p14:tracePt t="88987" x="1854200" y="5797550"/>
          <p14:tracePt t="89017" x="1866900" y="5810250"/>
          <p14:tracePt t="89096" x="1879600" y="5816600"/>
          <p14:tracePt t="89129" x="1885950" y="5816600"/>
          <p14:tracePt t="89162" x="1905000" y="5816600"/>
          <p14:tracePt t="89195" x="1924050" y="5822950"/>
          <p14:tracePt t="89221" x="1943100" y="5835650"/>
          <p14:tracePt t="89251" x="1955800" y="5848350"/>
          <p14:tracePt t="89284" x="1968500" y="5848350"/>
          <p14:tracePt t="89318" x="1987550" y="5867400"/>
          <p14:tracePt t="89362" x="1993900" y="5873750"/>
          <p14:tracePt t="89412" x="2000250" y="5880100"/>
          <p14:tracePt t="89445" x="2012950" y="5886450"/>
          <p14:tracePt t="89612" x="2019300" y="5867400"/>
          <p14:tracePt t="89645" x="2019300" y="5861050"/>
          <p14:tracePt t="89761" x="2019300" y="58547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Source-Receptor Matrices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sz="2000" dirty="0" smtClean="0"/>
                  <a:t>The source-receptor matrices,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 smtClean="0"/>
                  <a:t>, map emissions changes into corresponding concentration changes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 smtClean="0"/>
                  <a:t>All of the important atmospheric behavior (transport, dispersion, chemistry, deposition) is embedded in the matrix values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 smtClean="0"/>
                  <a:t>Each RCM derives its S-R matrices differently (more later)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 smtClean="0"/>
                  <a:t>The source-receptor matrices are given to you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 smtClean="0"/>
                  <a:t>You just need to do the matrix-vector calculations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 smtClean="0"/>
                  <a:t>REACH-Southern Africa has 1781 locations (municipalities)</a:t>
                </a:r>
              </a:p>
              <a:p>
                <a:pPr lvl="1"/>
                <a:r>
                  <a:rPr lang="en-US" sz="1800" dirty="0" smtClean="0"/>
                  <a:t>Each S-R matrix is 1781 x 1781;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1800" dirty="0" smtClean="0"/>
                  <a:t> vectors have 1781 elements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 smtClean="0"/>
                  <a:t>Units: </a:t>
                </a:r>
                <a:r>
                  <a:rPr lang="en-US" sz="1600" dirty="0" smtClean="0"/>
                  <a:t>Emissions (</a:t>
                </a:r>
                <a:r>
                  <a:rPr lang="en-US" sz="1600" dirty="0" err="1" smtClean="0"/>
                  <a:t>tonnes</a:t>
                </a:r>
                <a:r>
                  <a:rPr lang="en-US" sz="1600" dirty="0" smtClean="0"/>
                  <a:t>/</a:t>
                </a:r>
                <a:r>
                  <a:rPr lang="en-US" sz="1600" dirty="0" err="1" smtClean="0"/>
                  <a:t>yr</a:t>
                </a:r>
                <a:r>
                  <a:rPr lang="en-US" sz="1600" dirty="0" smtClean="0"/>
                  <a:t>), concentrations (</a:t>
                </a:r>
                <a:r>
                  <a:rPr lang="en-US" sz="1600" dirty="0" smtClean="0">
                    <a:latin typeface="Symbol" panose="05050102010706020507" pitchFamily="18" charset="2"/>
                  </a:rPr>
                  <a:t>m</a:t>
                </a:r>
                <a:r>
                  <a:rPr lang="en-US" sz="1600" dirty="0" smtClean="0"/>
                  <a:t>g/m</a:t>
                </a:r>
                <a:r>
                  <a:rPr lang="en-US" sz="1600" baseline="30000" dirty="0" smtClean="0"/>
                  <a:t>3</a:t>
                </a:r>
                <a:r>
                  <a:rPr lang="en-US" sz="1600" dirty="0" smtClean="0"/>
                  <a:t>), S-R (</a:t>
                </a:r>
                <a:r>
                  <a:rPr lang="en-US" sz="1600" dirty="0" smtClean="0">
                    <a:latin typeface="Symbol" panose="05050102010706020507" pitchFamily="18" charset="2"/>
                  </a:rPr>
                  <a:t>m</a:t>
                </a:r>
                <a:r>
                  <a:rPr lang="en-US" sz="1600" dirty="0" smtClean="0"/>
                  <a:t>g/m</a:t>
                </a:r>
                <a:r>
                  <a:rPr lang="en-US" sz="1600" baseline="30000" dirty="0" smtClean="0"/>
                  <a:t>3 </a:t>
                </a:r>
                <a:r>
                  <a:rPr lang="en-US" sz="1600" dirty="0" smtClean="0"/>
                  <a:t>per</a:t>
                </a:r>
                <a:r>
                  <a:rPr lang="en-US" sz="1600" dirty="0"/>
                  <a:t> </a:t>
                </a:r>
                <a:r>
                  <a:rPr lang="en-US" sz="1600" dirty="0" err="1" smtClean="0"/>
                  <a:t>tonne</a:t>
                </a:r>
                <a:r>
                  <a:rPr lang="en-US" sz="1600" dirty="0" smtClean="0"/>
                  <a:t>/</a:t>
                </a:r>
                <a:r>
                  <a:rPr lang="en-US" sz="1600" dirty="0" err="1" smtClean="0"/>
                  <a:t>yr</a:t>
                </a:r>
                <a:r>
                  <a:rPr lang="en-US" sz="1600" dirty="0" smtClean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5"/>
                <a:stretch>
                  <a:fillRect l="-667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264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031"/>
    </mc:Choice>
    <mc:Fallback>
      <p:transition spd="slow" advTm="146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9922" x="1739900" y="5708650"/>
          <p14:tracePt t="49956" x="1682750" y="5632450"/>
          <p14:tracePt t="49981" x="1555750" y="5461000"/>
          <p14:tracePt t="50012" x="1301750" y="5149850"/>
          <p14:tracePt t="50045" x="876300" y="4832350"/>
          <p14:tracePt t="50061" x="660400" y="4610100"/>
          <p14:tracePt t="50091" x="412750" y="4127500"/>
          <p14:tracePt t="50122" x="374650" y="3829050"/>
          <p14:tracePt t="50156" x="387350" y="3638550"/>
          <p14:tracePt t="50189" x="431800" y="3486150"/>
          <p14:tracePt t="50215" x="393700" y="3225800"/>
          <p14:tracePt t="50242" x="330200" y="3048000"/>
          <p14:tracePt t="50289" x="304800" y="2990850"/>
          <p14:tracePt t="50341" x="323850" y="2978150"/>
          <p14:tracePt t="50372" x="349250" y="2940050"/>
          <p14:tracePt t="50406" x="355600" y="2895600"/>
          <p14:tracePt t="50438" x="336550" y="2844800"/>
          <p14:tracePt t="50488" x="336550" y="2838450"/>
          <p14:tracePt t="50513" x="349250" y="2838450"/>
          <p14:tracePt t="50657" x="336550" y="2844800"/>
          <p14:tracePt t="50705" x="330200" y="2844800"/>
          <p14:tracePt t="50772" x="323850" y="2851150"/>
          <p14:tracePt t="50811" x="304800" y="2863850"/>
          <p14:tracePt t="50842" x="292100" y="2870200"/>
          <p14:tracePt t="50873" x="279400" y="2876550"/>
          <p14:tracePt t="50906" x="273050" y="2882900"/>
          <p14:tracePt t="50939" x="266700" y="2889250"/>
          <p14:tracePt t="50972" x="260350" y="2895600"/>
          <p14:tracePt t="50998" x="260350" y="2901950"/>
          <p14:tracePt t="54124" x="298450" y="2876550"/>
          <p14:tracePt t="54155" x="304800" y="2813050"/>
          <p14:tracePt t="54188" x="273050" y="2717800"/>
          <p14:tracePt t="54221" x="247650" y="2590800"/>
          <p14:tracePt t="54255" x="234950" y="2457450"/>
          <p14:tracePt t="54281" x="228600" y="2362200"/>
          <p14:tracePt t="54311" x="222250" y="2305050"/>
          <p14:tracePt t="54342" x="222250" y="2241550"/>
          <p14:tracePt t="54375" x="247650" y="2190750"/>
          <p14:tracePt t="54405" x="266700" y="2159000"/>
          <p14:tracePt t="54438" x="279400" y="2127250"/>
          <p14:tracePt t="54471" x="317500" y="2051050"/>
          <p14:tracePt t="54504" x="349250" y="1974850"/>
          <p14:tracePt t="54524" x="355600" y="1968500"/>
          <p14:tracePt t="54545" x="361950" y="1943100"/>
          <p14:tracePt t="54575" x="368300" y="1917700"/>
          <p14:tracePt t="54607" x="374650" y="1905000"/>
          <p14:tracePt t="54672" x="361950" y="1879600"/>
          <p14:tracePt t="54826" x="438150" y="1949450"/>
          <p14:tracePt t="54859" x="501650" y="2019300"/>
          <p14:tracePt t="54889" x="520700" y="2057400"/>
          <p14:tracePt t="54908" x="520700" y="2063750"/>
          <p14:tracePt t="54938" x="520700" y="2070100"/>
          <p14:tracePt t="54971" x="520700" y="2082800"/>
          <p14:tracePt t="55054" x="520700" y="2089150"/>
          <p14:tracePt t="55107" x="482600" y="2076450"/>
          <p14:tracePt t="55140" x="463550" y="2025650"/>
          <p14:tracePt t="55171" x="463550" y="1955800"/>
          <p14:tracePt t="55204" x="463550" y="1898650"/>
          <p14:tracePt t="55237" x="463550" y="1841500"/>
          <p14:tracePt t="55270" x="463550" y="1816100"/>
          <p14:tracePt t="55521" x="457200" y="1898650"/>
          <p14:tracePt t="55541" x="450850" y="1930400"/>
          <p14:tracePt t="55587" x="431800" y="2025650"/>
          <p14:tracePt t="55624" x="425450" y="2051050"/>
          <p14:tracePt t="55654" x="425450" y="2070100"/>
          <p14:tracePt t="55688" x="425450" y="2076450"/>
          <p14:tracePt t="55804" x="419100" y="2063750"/>
          <p14:tracePt t="55827" x="419100" y="2019300"/>
          <p14:tracePt t="55859" x="438150" y="1962150"/>
          <p14:tracePt t="55890" x="450850" y="1911350"/>
          <p14:tracePt t="55922" x="450850" y="1879600"/>
          <p14:tracePt t="55970" x="450850" y="1873250"/>
          <p14:tracePt t="56020" x="450850" y="1854200"/>
          <p14:tracePt t="56171" x="469900" y="1917700"/>
          <p14:tracePt t="56204" x="476250" y="1968500"/>
          <p14:tracePt t="56237" x="482600" y="2006600"/>
          <p14:tracePt t="56270" x="482600" y="2032000"/>
          <p14:tracePt t="56296" x="482600" y="2051050"/>
          <p14:tracePt t="56326" x="482600" y="2082800"/>
          <p14:tracePt t="56359" x="482600" y="2108200"/>
          <p14:tracePt t="56393" x="482600" y="2139950"/>
          <p14:tracePt t="56438" x="482600" y="2159000"/>
          <p14:tracePt t="60569" x="273050" y="2057400"/>
          <p14:tracePt t="60577" x="171450" y="2012950"/>
          <p14:tracePt t="60610" x="57150" y="1962150"/>
          <p14:tracePt t="61286" x="0" y="3606800"/>
          <p14:tracePt t="61319" x="12700" y="3606800"/>
          <p14:tracePt t="61345" x="31750" y="3625850"/>
          <p14:tracePt t="61375" x="69850" y="3625850"/>
          <p14:tracePt t="61407" x="19050" y="3517900"/>
          <p14:tracePt t="62602" x="50800" y="2711450"/>
          <p14:tracePt t="62626" x="95250" y="2711450"/>
          <p14:tracePt t="62657" x="139700" y="2692400"/>
          <p14:tracePt t="62690" x="63500" y="2711450"/>
          <p14:tracePt t="62719" x="6350" y="2679700"/>
          <p14:tracePt t="63002" x="57150" y="2774950"/>
          <p14:tracePt t="63036" x="165100" y="2838450"/>
          <p14:tracePt t="63069" x="215900" y="2914650"/>
          <p14:tracePt t="63094" x="247650" y="2978150"/>
          <p14:tracePt t="63126" x="266700" y="3067050"/>
          <p14:tracePt t="63158" x="266700" y="3149600"/>
          <p14:tracePt t="63190" x="266700" y="3194050"/>
          <p14:tracePt t="63220" x="266700" y="3206750"/>
          <p14:tracePt t="63659" x="247650" y="3200400"/>
          <p14:tracePt t="63705" x="234950" y="3200400"/>
          <p14:tracePt t="63736" x="234950" y="3194050"/>
          <p14:tracePt t="76732" x="298450" y="3213100"/>
          <p14:tracePt t="76756" x="330200" y="3244850"/>
          <p14:tracePt t="76788" x="349250" y="3295650"/>
          <p14:tracePt t="76820" x="336550" y="3333750"/>
          <p14:tracePt t="76849" x="336550" y="3340100"/>
          <p14:tracePt t="76882" x="336550" y="3352800"/>
          <p14:tracePt t="76916" x="336550" y="3390900"/>
          <p14:tracePt t="76948" x="374650" y="3460750"/>
          <p14:tracePt t="76974" x="393700" y="3492500"/>
          <p14:tracePt t="77005" x="406400" y="3505200"/>
          <p14:tracePt t="77037" x="412750" y="3511550"/>
          <p14:tracePt t="77183" x="387350" y="3536950"/>
          <p14:tracePt t="77208" x="381000" y="3543300"/>
          <p14:tracePt t="77240" x="368300" y="3568700"/>
          <p14:tracePt t="77271" x="368300" y="3581400"/>
          <p14:tracePt t="77334" x="349250" y="3606800"/>
          <p14:tracePt t="77367" x="285750" y="3657600"/>
          <p14:tracePt t="77399" x="247650" y="3683000"/>
          <p14:tracePt t="77448" x="241300" y="3683000"/>
          <p14:tracePt t="89118" x="450850" y="3613150"/>
          <p14:tracePt t="89150" x="1047750" y="3556000"/>
          <p14:tracePt t="89181" x="1809750" y="3606800"/>
          <p14:tracePt t="89214" x="2266950" y="3644900"/>
          <p14:tracePt t="89246" x="2679700" y="3606800"/>
          <p14:tracePt t="89278" x="3079750" y="3435350"/>
          <p14:tracePt t="89305" x="3263900" y="3327400"/>
          <p14:tracePt t="89338" x="3302000" y="3295650"/>
          <p14:tracePt t="89416" x="3302000" y="3289300"/>
          <p14:tracePt t="89496" x="3390900" y="3403600"/>
          <p14:tracePt t="89529" x="3448050" y="3429000"/>
          <p14:tracePt t="89555" x="3581400" y="3543300"/>
          <p14:tracePt t="89583" x="3727450" y="3670300"/>
          <p14:tracePt t="89618" x="3854450" y="3759200"/>
          <p14:tracePt t="89650" x="3892550" y="3771900"/>
          <p14:tracePt t="89681" x="3892550" y="3778250"/>
          <p14:tracePt t="89729" x="3924300" y="3790950"/>
          <p14:tracePt t="89762" x="3981450" y="3810000"/>
          <p14:tracePt t="89796" x="4108450" y="3854450"/>
          <p14:tracePt t="89821" x="4165600" y="3867150"/>
          <p14:tracePt t="89853" x="4191000" y="3873500"/>
          <p14:tracePt t="89884" x="4197350" y="3873500"/>
          <p14:tracePt t="90012" x="4210050" y="3867150"/>
          <p14:tracePt t="90045" x="4235450" y="3854450"/>
          <p14:tracePt t="90072" x="4305300" y="3835400"/>
          <p14:tracePt t="90102" x="4432300" y="3803650"/>
          <p14:tracePt t="90133" x="4483100" y="3797300"/>
          <p14:tracePt t="90462" x="4508500" y="3797300"/>
          <p14:tracePt t="90497" x="4552950" y="3797300"/>
          <p14:tracePt t="90529" x="4584700" y="3790950"/>
          <p14:tracePt t="90562" x="4603750" y="3784600"/>
          <p14:tracePt t="90879" x="4629150" y="3784600"/>
          <p14:tracePt t="90900" x="4667250" y="3778250"/>
          <p14:tracePt t="90916" x="4686300" y="3778250"/>
          <p14:tracePt t="90932" x="4705350" y="3778250"/>
          <p14:tracePt t="90963" x="4718050" y="3778250"/>
          <p14:tracePt t="91278" x="4718050" y="3771900"/>
          <p14:tracePt t="91345" x="4724400" y="3771900"/>
          <p14:tracePt t="91979" x="4787900" y="3765550"/>
          <p14:tracePt t="92012" x="4902200" y="3746500"/>
          <p14:tracePt t="92033" x="5035550" y="3733800"/>
          <p14:tracePt t="92062" x="5226050" y="3727450"/>
          <p14:tracePt t="92084" x="5327650" y="3721100"/>
          <p14:tracePt t="92128" x="5397500" y="3721100"/>
          <p14:tracePt t="92149" x="5448300" y="3733800"/>
          <p14:tracePt t="92181" x="5505450" y="3752850"/>
          <p14:tracePt t="92215" x="5549900" y="3771900"/>
          <p14:tracePt t="92246" x="5556250" y="3778250"/>
          <p14:tracePt t="92278" x="5549900" y="3721100"/>
          <p14:tracePt t="92311" x="5518150" y="3714750"/>
          <p14:tracePt t="92714" x="5708650" y="3714750"/>
          <p14:tracePt t="92746" x="5829300" y="3721100"/>
          <p14:tracePt t="92778" x="5867400" y="3721100"/>
          <p14:tracePt t="92811" x="5899150" y="3714750"/>
          <p14:tracePt t="92837" x="5924550" y="3702050"/>
          <p14:tracePt t="92870" x="5975350" y="3695700"/>
          <p14:tracePt t="92902" x="5981700" y="3695700"/>
          <p14:tracePt t="92948" x="5994400" y="3689350"/>
          <p14:tracePt t="93151" x="6013450" y="3689350"/>
          <p14:tracePt t="93183" x="6051550" y="3727450"/>
          <p14:tracePt t="93214" x="6096000" y="3759200"/>
          <p14:tracePt t="93246" x="6134100" y="3778250"/>
          <p14:tracePt t="93278" x="6229350" y="3803650"/>
          <p14:tracePt t="93311" x="6369050" y="3829050"/>
          <p14:tracePt t="93344" x="6540500" y="3835400"/>
          <p14:tracePt t="93370" x="6724650" y="3835400"/>
          <p14:tracePt t="93401" x="7016750" y="3829050"/>
          <p14:tracePt t="93432" x="7200900" y="3835400"/>
          <p14:tracePt t="93465" x="7385050" y="3841750"/>
          <p14:tracePt t="93495" x="7531100" y="3841750"/>
          <p14:tracePt t="93529" x="7607300" y="3835400"/>
          <p14:tracePt t="93561" x="7639050" y="3822700"/>
          <p14:tracePt t="93582" x="7683500" y="3816350"/>
          <p14:tracePt t="93629" x="7740650" y="3810000"/>
          <p14:tracePt t="93666" x="7772400" y="3803650"/>
          <p14:tracePt t="93699" x="7823200" y="3784600"/>
          <p14:tracePt t="93730" x="7854950" y="3778250"/>
          <p14:tracePt t="93761" x="7861300" y="3771900"/>
          <p14:tracePt t="93878" x="7861300" y="3740150"/>
          <p14:tracePt t="93902" x="7874000" y="3689350"/>
          <p14:tracePt t="93933" x="7893050" y="3606800"/>
          <p14:tracePt t="93965" x="7893050" y="3543300"/>
          <p14:tracePt t="93981" x="7893050" y="3524250"/>
          <p14:tracePt t="94012" x="7893050" y="3492500"/>
          <p14:tracePt t="94046" x="7880350" y="3454400"/>
          <p14:tracePt t="94077" x="7867650" y="3435350"/>
          <p14:tracePt t="94103" x="7867650" y="3429000"/>
          <p14:tracePt t="94135" x="7861300" y="3429000"/>
          <p14:tracePt t="94178" x="7816850" y="3422650"/>
          <p14:tracePt t="94213" x="7734300" y="3422650"/>
          <p14:tracePt t="94246" x="7651750" y="3422650"/>
          <p14:tracePt t="94265" x="7626350" y="3422650"/>
          <p14:tracePt t="94296" x="7550150" y="3429000"/>
          <p14:tracePt t="94328" x="7467600" y="3441700"/>
          <p14:tracePt t="94355" x="7410450" y="3448050"/>
          <p14:tracePt t="94385" x="7296150" y="3454400"/>
          <p14:tracePt t="94415" x="7194550" y="3454400"/>
          <p14:tracePt t="94449" x="7048500" y="3441700"/>
          <p14:tracePt t="94480" x="6940550" y="3429000"/>
          <p14:tracePt t="94512" x="6870700" y="3422650"/>
          <p14:tracePt t="94546" x="6813550" y="3422650"/>
          <p14:tracePt t="94577" x="6667500" y="3422650"/>
          <p14:tracePt t="94611" x="6508750" y="3429000"/>
          <p14:tracePt t="94636" x="6413500" y="3429000"/>
          <p14:tracePt t="94651" x="6407150" y="3429000"/>
          <p14:tracePt t="94700" x="6400800" y="3429000"/>
          <p14:tracePt t="94731" x="6356350" y="3429000"/>
          <p14:tracePt t="94761" x="6311900" y="3429000"/>
          <p14:tracePt t="94795" x="6273800" y="3429000"/>
          <p14:tracePt t="94828" x="6235700" y="3422650"/>
          <p14:tracePt t="94861" x="6184900" y="3422650"/>
          <p14:tracePt t="94881" x="6172200" y="3422650"/>
          <p14:tracePt t="94902" x="6140450" y="3429000"/>
          <p14:tracePt t="94918" x="6115050" y="3448050"/>
          <p14:tracePt t="94948" x="6076950" y="3486150"/>
          <p14:tracePt t="94965" x="6070600" y="3498850"/>
          <p14:tracePt t="94982" x="6070600" y="3511550"/>
          <p14:tracePt t="95015" x="6051550" y="3556000"/>
          <p14:tracePt t="95045" x="6032500" y="3619500"/>
          <p14:tracePt t="95065" x="6032500" y="3644900"/>
          <p14:tracePt t="95083" x="6019800" y="3670300"/>
          <p14:tracePt t="95105" x="6019800" y="3702050"/>
          <p14:tracePt t="95136" x="6019800" y="3727450"/>
          <p14:tracePt t="95177" x="6019800" y="3746500"/>
          <p14:tracePt t="95245" x="6019800" y="3752850"/>
          <p14:tracePt t="95278" x="6019800" y="3790950"/>
          <p14:tracePt t="95311" x="6019800" y="3816350"/>
          <p14:tracePt t="95338" x="6026150" y="3829050"/>
          <p14:tracePt t="98960" x="6070600" y="3790950"/>
          <p14:tracePt t="98996" x="6121400" y="3771900"/>
          <p14:tracePt t="99030" x="6134100" y="3752850"/>
          <p14:tracePt t="99360" x="6121400" y="3746500"/>
          <p14:tracePt t="99386" x="6089650" y="3765550"/>
          <p14:tracePt t="99449" x="6007100" y="3816350"/>
          <p14:tracePt t="99481" x="5829300" y="3860800"/>
          <p14:tracePt t="99512" x="5651500" y="3886200"/>
          <p14:tracePt t="99543" x="5575300" y="3886200"/>
          <p14:tracePt t="99576" x="5467350" y="3911600"/>
          <p14:tracePt t="99609" x="5378450" y="3987800"/>
          <p14:tracePt t="99643" x="5295900" y="4019550"/>
          <p14:tracePt t="99669" x="5130800" y="4044950"/>
          <p14:tracePt t="99701" x="4800600" y="4089400"/>
          <p14:tracePt t="99731" x="4413250" y="4159250"/>
          <p14:tracePt t="99764" x="4070350" y="4235450"/>
          <p14:tracePt t="99794" x="3968750" y="4248150"/>
          <p14:tracePt t="99828" x="3829050" y="4248150"/>
          <p14:tracePt t="99860" x="3492500" y="4254500"/>
          <p14:tracePt t="99893" x="3219450" y="4216400"/>
          <p14:tracePt t="99918" x="3028950" y="4159250"/>
          <p14:tracePt t="99947" x="2908300" y="4133850"/>
          <p14:tracePt t="99981" x="2882900" y="4127500"/>
          <p14:tracePt t="100014" x="2882900" y="4121150"/>
          <p14:tracePt t="100043" x="2832100" y="4108450"/>
          <p14:tracePt t="100076" x="2819400" y="4108450"/>
          <p14:tracePt t="100160" x="2762250" y="4108450"/>
          <p14:tracePt t="100184" x="2743200" y="4108450"/>
          <p14:tracePt t="101747" x="2876550" y="4114800"/>
          <p14:tracePt t="101781" x="3054350" y="4102100"/>
          <p14:tracePt t="101810" x="3130550" y="4102100"/>
          <p14:tracePt t="101843" x="3187700" y="4108450"/>
          <p14:tracePt t="101878" x="3263900" y="4114800"/>
          <p14:tracePt t="101909" x="3346450" y="4127500"/>
          <p14:tracePt t="101935" x="3429000" y="4140200"/>
          <p14:tracePt t="101967" x="3492500" y="4140200"/>
          <p14:tracePt t="102013" x="3505200" y="4140200"/>
          <p14:tracePt t="102047" x="3511550" y="4133850"/>
          <p14:tracePt t="102111" x="3511550" y="4127500"/>
          <p14:tracePt t="102192" x="3505200" y="4127500"/>
          <p14:tracePt t="106409" x="3568700" y="4140200"/>
          <p14:tracePt t="106441" x="3759200" y="4178300"/>
          <p14:tracePt t="106467" x="3879850" y="4197350"/>
          <p14:tracePt t="106498" x="3987800" y="4203700"/>
          <p14:tracePt t="106531" x="4064000" y="4210050"/>
          <p14:tracePt t="106562" x="4102100" y="4216400"/>
          <p14:tracePt t="106580" x="4108450" y="4222750"/>
          <p14:tracePt t="106609" x="4121150" y="4235450"/>
          <p14:tracePt t="106629" x="4127500" y="4241800"/>
          <p14:tracePt t="106658" x="4133850" y="4254500"/>
          <p14:tracePt t="106691" x="4140200" y="4279900"/>
          <p14:tracePt t="106741" x="4159250" y="4298950"/>
          <p14:tracePt t="106764" x="4165600" y="4305300"/>
          <p14:tracePt t="106794" x="4197350" y="4292600"/>
          <p14:tracePt t="106828" x="4229100" y="4229100"/>
          <p14:tracePt t="106858" x="4203700" y="4165600"/>
          <p14:tracePt t="107281" x="4229100" y="4203700"/>
          <p14:tracePt t="107297" x="4235450" y="4216400"/>
          <p14:tracePt t="107329" x="4229100" y="4235450"/>
          <p14:tracePt t="107345" x="4210050" y="4248150"/>
          <p14:tracePt t="107375" x="4178300" y="4260850"/>
          <p14:tracePt t="107408" x="4184650" y="4267200"/>
          <p14:tracePt t="107441" x="4203700" y="4273550"/>
          <p14:tracePt t="107474" x="4229100" y="4286250"/>
          <p14:tracePt t="107499" x="4260850" y="4292600"/>
          <p14:tracePt t="107531" x="4330700" y="4311650"/>
          <p14:tracePt t="107578" x="4356100" y="4311650"/>
          <p14:tracePt t="107609" x="4381500" y="4311650"/>
          <p14:tracePt t="107628" x="4413250" y="4311650"/>
          <p14:tracePt t="107658" x="4521200" y="4286250"/>
          <p14:tracePt t="107691" x="4610100" y="4286250"/>
          <p14:tracePt t="107717" x="4648200" y="4286250"/>
          <p14:tracePt t="107750" x="4711700" y="4279900"/>
          <p14:tracePt t="107791" x="4781550" y="4267200"/>
          <p14:tracePt t="107811" x="4813300" y="4254500"/>
          <p14:tracePt t="107842" x="4851400" y="4248150"/>
          <p14:tracePt t="107876" x="4889500" y="4235450"/>
          <p14:tracePt t="107908" x="4921250" y="4222750"/>
          <p14:tracePt t="109191" x="5003800" y="4222750"/>
          <p14:tracePt t="109224" x="5257800" y="4229100"/>
          <p14:tracePt t="109250" x="5372100" y="4235450"/>
          <p14:tracePt t="109281" x="5378450" y="4235450"/>
          <p14:tracePt t="109441" x="5448300" y="4254500"/>
          <p14:tracePt t="109462" x="5480050" y="4260850"/>
          <p14:tracePt t="109491" x="5556250" y="4260850"/>
          <p14:tracePt t="109514" x="5632450" y="4248150"/>
          <p14:tracePt t="109546" x="5708650" y="4216400"/>
          <p14:tracePt t="109580" x="5721350" y="4216400"/>
          <p14:tracePt t="109724" x="5715000" y="4216400"/>
          <p14:tracePt t="109750" x="5708650" y="4216400"/>
          <p14:tracePt t="119838" x="5594350" y="4197350"/>
          <p14:tracePt t="119861" x="5454650" y="4216400"/>
          <p14:tracePt t="119893" x="5200650" y="4273550"/>
          <p14:tracePt t="119927" x="5003800" y="4305300"/>
          <p14:tracePt t="119957" x="4762500" y="4324350"/>
          <p14:tracePt t="119975" x="4603750" y="4356100"/>
          <p14:tracePt t="120006" x="4298950" y="4438650"/>
          <p14:tracePt t="120039" x="4076700" y="4489450"/>
          <p14:tracePt t="120071" x="3949700" y="4508500"/>
          <p14:tracePt t="120094" x="3854450" y="4533900"/>
          <p14:tracePt t="120127" x="3663950" y="4603750"/>
          <p14:tracePt t="120160" x="3543300" y="4654550"/>
          <p14:tracePt t="120191" x="3492500" y="4679950"/>
          <p14:tracePt t="120223" x="3403600" y="4737100"/>
          <p14:tracePt t="120257" x="3302000" y="4819650"/>
          <p14:tracePt t="120288" x="3213100" y="4883150"/>
          <p14:tracePt t="120321" x="3155950" y="4927600"/>
          <p14:tracePt t="120348" x="3041650" y="5010150"/>
          <p14:tracePt t="120375" x="2978150" y="5054600"/>
          <p14:tracePt t="120408" x="2946400" y="5067300"/>
          <p14:tracePt t="120441" x="2914650" y="5067300"/>
          <p14:tracePt t="120473" x="2863850" y="5048250"/>
          <p14:tracePt t="120506" x="2768600" y="5041900"/>
          <p14:tracePt t="120539" x="2667000" y="5035550"/>
          <p14:tracePt t="120565" x="2603500" y="5035550"/>
          <p14:tracePt t="120593" x="2590800" y="5035550"/>
          <p14:tracePt t="120643" x="2571750" y="5016500"/>
          <p14:tracePt t="120676" x="2540000" y="4978400"/>
          <p14:tracePt t="120708" x="2520950" y="4953000"/>
          <p14:tracePt t="120738" x="2495550" y="4933950"/>
          <p14:tracePt t="120771" x="2463800" y="4927600"/>
          <p14:tracePt t="120805" x="2387600" y="4927600"/>
          <p14:tracePt t="120838" x="2324100" y="4927600"/>
          <p14:tracePt t="120862" x="2311400" y="4927600"/>
          <p14:tracePt t="120894" x="2305050" y="4927600"/>
          <p14:tracePt t="120957" x="2279650" y="4927600"/>
          <p14:tracePt t="120988" x="2266950" y="4921250"/>
          <p14:tracePt t="121021" x="2247900" y="4921250"/>
          <p14:tracePt t="121071" x="2241550" y="4921250"/>
          <p14:tracePt t="121238" x="2247900" y="4921250"/>
          <p14:tracePt t="121306" x="2286000" y="4921250"/>
          <p14:tracePt t="121331" x="2336800" y="4921250"/>
          <p14:tracePt t="121363" x="2406650" y="4921250"/>
          <p14:tracePt t="121405" x="2476500" y="4921250"/>
          <p14:tracePt t="121440" x="2590800" y="4921250"/>
          <p14:tracePt t="121472" x="2660650" y="4921250"/>
          <p14:tracePt t="121505" x="2673350" y="4921250"/>
          <p14:tracePt t="121538" x="2692400" y="4933950"/>
          <p14:tracePt t="121571" x="2730500" y="4940300"/>
          <p14:tracePt t="121593" x="2743200" y="4940300"/>
          <p14:tracePt t="121638" x="2774950" y="4940300"/>
          <p14:tracePt t="121677" x="2844800" y="4940300"/>
          <p14:tracePt t="121691" x="2870200" y="4940300"/>
          <p14:tracePt t="121722" x="2946400" y="4940300"/>
          <p14:tracePt t="121755" x="3009900" y="4940300"/>
          <p14:tracePt t="121789" x="3086100" y="4933950"/>
          <p14:tracePt t="121808" x="3136900" y="4933950"/>
          <p14:tracePt t="121838" x="3232150" y="4921250"/>
          <p14:tracePt t="121862" x="3270250" y="4908550"/>
          <p14:tracePt t="121878" x="3270250" y="4902200"/>
          <p14:tracePt t="121942" x="3282950" y="4902200"/>
          <p14:tracePt t="125989" x="3352800" y="4927600"/>
          <p14:tracePt t="126021" x="3543300" y="4946650"/>
          <p14:tracePt t="126055" x="3663950" y="4959350"/>
          <p14:tracePt t="126074" x="3695700" y="4965700"/>
          <p14:tracePt t="126092" x="3746500" y="4965700"/>
          <p14:tracePt t="126122" x="3841750" y="4972050"/>
          <p14:tracePt t="126145" x="3924300" y="4978400"/>
          <p14:tracePt t="126187" x="4051300" y="4978400"/>
          <p14:tracePt t="126208" x="4191000" y="4978400"/>
          <p14:tracePt t="126239" x="4425950" y="4978400"/>
          <p14:tracePt t="126271" x="4603750" y="4978400"/>
          <p14:tracePt t="126304" x="4756150" y="4978400"/>
          <p14:tracePt t="126336" x="4851400" y="4978400"/>
          <p14:tracePt t="126370" x="4940300" y="4965700"/>
          <p14:tracePt t="126396" x="5016500" y="4953000"/>
          <p14:tracePt t="126427" x="5130800" y="4946650"/>
          <p14:tracePt t="126457" x="5194300" y="4946650"/>
          <p14:tracePt t="126490" x="5264150" y="4940300"/>
          <p14:tracePt t="126520" x="5365750" y="4927600"/>
          <p14:tracePt t="126554" x="5467350" y="4908550"/>
          <p14:tracePt t="126586" x="5480050" y="4908550"/>
          <p14:tracePt t="126691" x="5492750" y="4908550"/>
          <p14:tracePt t="132937" x="5683250" y="4908550"/>
          <p14:tracePt t="132985" x="5734050" y="4889500"/>
          <p14:tracePt t="133023" x="5772150" y="4889500"/>
          <p14:tracePt t="133057" x="5848350" y="4914900"/>
          <p14:tracePt t="133072" x="5905500" y="4921250"/>
          <p14:tracePt t="133089" x="5981700" y="4927600"/>
          <p14:tracePt t="133121" x="6134100" y="4927600"/>
          <p14:tracePt t="133139" x="6172200" y="4927600"/>
          <p14:tracePt t="133169" x="6210300" y="4921250"/>
          <p14:tracePt t="133194" x="6216650" y="4921250"/>
          <p14:tracePt t="133257" x="6242050" y="4921250"/>
          <p14:tracePt t="133273" x="6273800" y="4921250"/>
          <p14:tracePt t="133306" x="6324600" y="4914900"/>
          <p14:tracePt t="133335" x="6350000" y="4908550"/>
          <p14:tracePt t="133369" x="6375400" y="4902200"/>
          <p14:tracePt t="133401" x="6394450" y="4895850"/>
          <p14:tracePt t="133427" x="6400800" y="4895850"/>
          <p14:tracePt t="133459" x="6407150" y="4895850"/>
          <p14:tracePt t="133935" x="6432550" y="4895850"/>
          <p14:tracePt t="133960" x="6445250" y="4895850"/>
          <p14:tracePt t="134001" x="6457950" y="4895850"/>
          <p14:tracePt t="134038" x="6470650" y="4895850"/>
          <p14:tracePt t="137685" x="6489700" y="4895850"/>
          <p14:tracePt t="137717" x="6515100" y="4902200"/>
          <p14:tracePt t="138017" x="6521450" y="4902200"/>
          <p14:tracePt t="138055" x="6527800" y="4902200"/>
          <p14:tracePt t="138351" x="6521450" y="4902200"/>
          <p14:tracePt t="138717" x="6508750" y="4902200"/>
          <p14:tracePt t="138743" x="6502400" y="4908550"/>
          <p14:tracePt t="138775" x="6489700" y="4914900"/>
          <p14:tracePt t="138806" x="6483350" y="4921250"/>
          <p14:tracePt t="138837" x="6477000" y="4921250"/>
          <p14:tracePt t="138900" x="6470650" y="4921250"/>
          <p14:tracePt t="138950" x="6477000" y="4921250"/>
          <p14:tracePt t="139035" x="6508750" y="4921250"/>
          <p14:tracePt t="139070" x="6559550" y="4914900"/>
          <p14:tracePt t="139089" x="6584950" y="4908550"/>
          <p14:tracePt t="139120" x="6604000" y="4908550"/>
          <p14:tracePt t="139283" x="6610350" y="4908550"/>
          <p14:tracePt t="139555" x="6591300" y="4908550"/>
          <p14:tracePt t="139588" x="6572250" y="4921250"/>
          <p14:tracePt t="139634" x="6584950" y="4921250"/>
          <p14:tracePt t="140134" x="6584950" y="49149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RCMs: Really three different things…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3504" y="2898058"/>
            <a:ext cx="2212258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Reduced-complexity model</a:t>
            </a:r>
          </a:p>
          <a:p>
            <a:pPr algn="ctr"/>
            <a:r>
              <a:rPr lang="en-US" dirty="0">
                <a:latin typeface="+mj-lt"/>
              </a:rPr>
              <a:t>(several different methods)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3051" y="3036557"/>
            <a:ext cx="221225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Marginal damages</a:t>
            </a:r>
          </a:p>
          <a:p>
            <a:pPr algn="ctr"/>
            <a:r>
              <a:rPr lang="en-US" dirty="0">
                <a:latin typeface="+mj-lt"/>
              </a:rPr>
              <a:t>(mortalities or $ per </a:t>
            </a:r>
            <a:r>
              <a:rPr lang="en-US" dirty="0" err="1">
                <a:latin typeface="+mj-lt"/>
              </a:rPr>
              <a:t>tonne</a:t>
            </a:r>
            <a:r>
              <a:rPr lang="en-US" dirty="0">
                <a:latin typeface="+mj-lt"/>
              </a:rPr>
              <a:t> emitted)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3051" y="4199459"/>
            <a:ext cx="307012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Source-receptor matrix</a:t>
            </a:r>
          </a:p>
          <a:p>
            <a:pPr algn="ctr"/>
            <a:r>
              <a:rPr lang="en-US" dirty="0">
                <a:latin typeface="+mj-lt"/>
              </a:rPr>
              <a:t>(how emissions at location X impact concentrations at location Y)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84406" y="1268361"/>
            <a:ext cx="0" cy="40410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4621" y="1307180"/>
            <a:ext cx="2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RCM developers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4168" y="1307180"/>
            <a:ext cx="2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RCM users</a:t>
            </a: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 bwMode="auto">
          <a:xfrm flipV="1">
            <a:off x="3325762" y="3498222"/>
            <a:ext cx="191728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 bwMode="auto">
          <a:xfrm>
            <a:off x="3325762" y="3498223"/>
            <a:ext cx="1917289" cy="13014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6138398" y="2002591"/>
            <a:ext cx="217477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“Very easy”: ~1 hour with spreadsheet</a:t>
            </a:r>
          </a:p>
        </p:txBody>
      </p:sp>
      <p:cxnSp>
        <p:nvCxnSpPr>
          <p:cNvPr id="11" name="Straight Arrow Connector 10"/>
          <p:cNvCxnSpPr>
            <a:stCxn id="3" idx="2"/>
          </p:cNvCxnSpPr>
          <p:nvPr/>
        </p:nvCxnSpPr>
        <p:spPr bwMode="auto">
          <a:xfrm flipH="1">
            <a:off x="6939116" y="2587366"/>
            <a:ext cx="286669" cy="3106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3543606" y="5467629"/>
            <a:ext cx="41590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“Moderately easy”: few hours in programming environment (R, Python, etc.)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7702650" y="5474742"/>
            <a:ext cx="349969" cy="3292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033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18"/>
    </mc:Choice>
    <mc:Fallback>
      <p:transition spd="slow" advTm="65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68" x="6318250" y="4679950"/>
          <p14:tracePt t="3000" x="6642100" y="4603750"/>
          <p14:tracePt t="3034" x="6915150" y="4648200"/>
          <p14:tracePt t="3058" x="6921500" y="4654550"/>
          <p14:tracePt t="3169" x="6985000" y="4622800"/>
          <p14:tracePt t="3202" x="7315200" y="4318000"/>
          <p14:tracePt t="3234" x="7683500" y="3759200"/>
          <p14:tracePt t="3266" x="8020050" y="3168650"/>
          <p14:tracePt t="3292" x="8083550" y="3041650"/>
          <p14:tracePt t="3403" x="8128000" y="3054350"/>
          <p14:tracePt t="3434" x="8172450" y="3067050"/>
          <p14:tracePt t="3467" x="8210550" y="3048000"/>
          <p14:tracePt t="3499" x="8337550" y="2927350"/>
          <p14:tracePt t="3534" x="8509000" y="2540000"/>
          <p14:tracePt t="3554" x="8509000" y="2349500"/>
          <p14:tracePt t="3577" x="8470900" y="2114550"/>
          <p14:tracePt t="3605" x="8464550" y="2025650"/>
          <p14:tracePt t="3636" x="8489950" y="2006600"/>
          <p14:tracePt t="3668" x="8553450" y="1981200"/>
          <p14:tracePt t="3701" x="8655050" y="1936750"/>
          <p14:tracePt t="3733" x="8851900" y="1892300"/>
          <p14:tracePt t="3768" x="9042400" y="1847850"/>
          <p14:tracePt t="3833" x="9029700" y="1911350"/>
          <p14:tracePt t="3856" x="8997950" y="1917700"/>
          <p14:tracePt t="4153" x="8991600" y="1930400"/>
          <p14:tracePt t="4186" x="9004300" y="1917700"/>
          <p14:tracePt t="4216" x="9010650" y="1892300"/>
          <p14:tracePt t="4250" x="9010650" y="1866900"/>
          <p14:tracePt t="4284" x="9004300" y="1860550"/>
          <p14:tracePt t="4309" x="8991600" y="1854200"/>
          <p14:tracePt t="4341" x="8959850" y="1847850"/>
          <p14:tracePt t="4418" x="8947150" y="1847850"/>
          <p14:tracePt t="4450" x="8934450" y="1847850"/>
          <p14:tracePt t="4483" x="8928100" y="1841500"/>
          <p14:tracePt t="5106" x="8705850" y="1790700"/>
          <p14:tracePt t="5138" x="7835900" y="1727200"/>
          <p14:tracePt t="5169" x="7188200" y="1657350"/>
          <p14:tracePt t="5202" x="6515100" y="1612900"/>
          <p14:tracePt t="5233" x="6159500" y="1612900"/>
          <p14:tracePt t="5266" x="5943600" y="1612900"/>
          <p14:tracePt t="5299" x="5359400" y="1670050"/>
          <p14:tracePt t="5325" x="4711700" y="1784350"/>
          <p14:tracePt t="5357" x="4311650" y="1847850"/>
          <p14:tracePt t="5388" x="4038600" y="1898650"/>
          <p14:tracePt t="5421" x="3663950" y="1955800"/>
          <p14:tracePt t="5451" x="3041650" y="2146300"/>
          <p14:tracePt t="5483" x="2654300" y="2305050"/>
          <p14:tracePt t="5518" x="2355850" y="2432050"/>
          <p14:tracePt t="5549" x="2108200" y="2552700"/>
          <p14:tracePt t="5571" x="1962150" y="2616200"/>
          <p14:tracePt t="5616" x="1854200" y="2654300"/>
          <p14:tracePt t="5652" x="1809750" y="2654300"/>
          <p14:tracePt t="5686" x="1739900" y="2635250"/>
          <p14:tracePt t="5716" x="1651000" y="2609850"/>
          <p14:tracePt t="5749" x="1562100" y="2565400"/>
          <p14:tracePt t="5784" x="1454150" y="2508250"/>
          <p14:tracePt t="5803" x="1447800" y="2501900"/>
          <p14:tracePt t="5824" x="1435100" y="2489200"/>
          <p14:tracePt t="5856" x="1428750" y="2482850"/>
          <p14:tracePt t="6484" x="1327150" y="2470150"/>
          <p14:tracePt t="6516" x="1231900" y="2476500"/>
          <p14:tracePt t="6549" x="1123950" y="2520950"/>
          <p14:tracePt t="6570" x="1092200" y="2552700"/>
          <p14:tracePt t="6590" x="1066800" y="2578100"/>
          <p14:tracePt t="6622" x="1060450" y="2590800"/>
          <p14:tracePt t="6653" x="1060450" y="2597150"/>
          <p14:tracePt t="6732" x="1073150" y="2647950"/>
          <p14:tracePt t="6766" x="1085850" y="2679700"/>
          <p14:tracePt t="6800" x="1085850" y="2724150"/>
          <p14:tracePt t="6819" x="1079500" y="2768600"/>
          <p14:tracePt t="6841" x="1066800" y="2851150"/>
          <p14:tracePt t="6872" x="1060450" y="3003550"/>
          <p14:tracePt t="6904" x="1047750" y="3111500"/>
          <p14:tracePt t="6937" x="1041400" y="3200400"/>
          <p14:tracePt t="6966" x="1041400" y="3270250"/>
          <p14:tracePt t="7000" x="1060450" y="3441700"/>
          <p14:tracePt t="7020" x="1066800" y="3517900"/>
          <p14:tracePt t="7049" x="1054100" y="3657600"/>
          <p14:tracePt t="7071" x="1041400" y="3740150"/>
          <p14:tracePt t="7107" x="1041400" y="3841750"/>
          <p14:tracePt t="7154" x="1028700" y="3956050"/>
          <p14:tracePt t="7188" x="1028700" y="4000500"/>
          <p14:tracePt t="7216" x="1041400" y="4044950"/>
          <p14:tracePt t="7250" x="1060450" y="4083050"/>
          <p14:tracePt t="7283" x="1098550" y="4108450"/>
          <p14:tracePt t="7316" x="1162050" y="4152900"/>
          <p14:tracePt t="7341" x="1225550" y="4197350"/>
          <p14:tracePt t="7372" x="1333500" y="4273550"/>
          <p14:tracePt t="7404" x="1460500" y="4286250"/>
          <p14:tracePt t="7436" x="1689100" y="4260850"/>
          <p14:tracePt t="7467" x="1930400" y="4254500"/>
          <p14:tracePt t="7499" x="2355850" y="4273550"/>
          <p14:tracePt t="7533" x="2844800" y="4260850"/>
          <p14:tracePt t="7565" x="3073400" y="4184650"/>
          <p14:tracePt t="7590" x="3105150" y="4159250"/>
          <p14:tracePt t="7621" x="3111500" y="4159250"/>
          <p14:tracePt t="7653" x="3136900" y="4159250"/>
          <p14:tracePt t="7686" x="3187700" y="4165600"/>
          <p14:tracePt t="7716" x="3263900" y="4184650"/>
          <p14:tracePt t="7749" x="3289300" y="4191000"/>
          <p14:tracePt t="7784" x="3340100" y="4184650"/>
          <p14:tracePt t="7803" x="3390900" y="4178300"/>
          <p14:tracePt t="7825" x="3460750" y="4159250"/>
          <p14:tracePt t="7856" x="3486150" y="4140200"/>
          <p14:tracePt t="7872" x="3492500" y="4127500"/>
          <p14:tracePt t="7904" x="3505200" y="4038600"/>
          <p14:tracePt t="7918" x="3505200" y="4006850"/>
          <p14:tracePt t="7953" x="3517900" y="3848100"/>
          <p14:tracePt t="7984" x="3530600" y="3644900"/>
          <p14:tracePt t="8003" x="3549650" y="3492500"/>
          <p14:tracePt t="8033" x="3568700" y="3225800"/>
          <p14:tracePt t="8065" x="3536950" y="3073400"/>
          <p14:tracePt t="8091" x="3517900" y="3003550"/>
          <p14:tracePt t="8123" x="3505200" y="2921000"/>
          <p14:tracePt t="8154" x="3498850" y="2857500"/>
          <p14:tracePt t="8187" x="3498850" y="2800350"/>
          <p14:tracePt t="8216" x="3498850" y="2781300"/>
          <p14:tracePt t="8420" x="3390900" y="2768600"/>
          <p14:tracePt t="8455" x="3111500" y="2774950"/>
          <p14:tracePt t="8484" x="2870200" y="2774950"/>
          <p14:tracePt t="8515" x="2832100" y="2768600"/>
          <p14:tracePt t="8549" x="2736850" y="2755900"/>
          <p14:tracePt t="8570" x="2482850" y="2762250"/>
          <p14:tracePt t="8590" x="2292350" y="2768600"/>
          <p14:tracePt t="8633" x="2032000" y="2781300"/>
          <p14:tracePt t="8686" x="1968500" y="2781300"/>
          <p14:tracePt t="8716" x="1797050" y="2781300"/>
          <p14:tracePt t="8749" x="1638300" y="2781300"/>
          <p14:tracePt t="8833" x="1536700" y="2794000"/>
          <p14:tracePt t="8859" x="1517650" y="2800350"/>
          <p14:tracePt t="9890" x="1555750" y="2800350"/>
          <p14:tracePt t="9904" x="1593850" y="2794000"/>
          <p14:tracePt t="9919" x="1619250" y="2794000"/>
          <p14:tracePt t="9951" x="1701800" y="2787650"/>
          <p14:tracePt t="9983" x="1835150" y="2749550"/>
          <p14:tracePt t="10016" x="2146300" y="2692400"/>
          <p14:tracePt t="10036" x="2279650" y="2641600"/>
          <p14:tracePt t="10065" x="2298700" y="2597150"/>
          <p14:tracePt t="10567" x="2317750" y="2597150"/>
          <p14:tracePt t="10599" x="2381250" y="2590800"/>
          <p14:tracePt t="10624" x="2381250" y="2584450"/>
          <p14:tracePt t="10655" x="2393950" y="2603500"/>
          <p14:tracePt t="10687" x="2451100" y="2616200"/>
          <p14:tracePt t="10718" x="2470150" y="2609850"/>
          <p14:tracePt t="10766" x="2476500" y="2603500"/>
          <p14:tracePt t="10797" x="2489200" y="2597150"/>
          <p14:tracePt t="11131" x="2698750" y="2508250"/>
          <p14:tracePt t="11155" x="2971800" y="2413000"/>
          <p14:tracePt t="11186" x="3346450" y="2222500"/>
          <p14:tracePt t="11218" x="3536950" y="2095500"/>
          <p14:tracePt t="11249" x="3702050" y="2006600"/>
          <p14:tracePt t="11269" x="3816350" y="1968500"/>
          <p14:tracePt t="11298" x="4114800" y="1879600"/>
          <p14:tracePt t="11332" x="4356100" y="1816100"/>
          <p14:tracePt t="11358" x="4457700" y="1809750"/>
          <p14:tracePt t="11390" x="4552950" y="1809750"/>
          <p14:tracePt t="11420" x="4635500" y="1816100"/>
          <p14:tracePt t="11451" x="4692650" y="1816100"/>
          <p14:tracePt t="11484" x="4775200" y="1828800"/>
          <p14:tracePt t="11517" x="4933950" y="1841500"/>
          <p14:tracePt t="11547" x="5060950" y="1841500"/>
          <p14:tracePt t="11570" x="5092700" y="1828800"/>
          <p14:tracePt t="11615" x="5149850" y="1816100"/>
          <p14:tracePt t="11641" x="5264150" y="1778000"/>
          <p14:tracePt t="11668" x="5321300" y="1758950"/>
          <p14:tracePt t="11702" x="5378450" y="1746250"/>
          <p14:tracePt t="11732" x="5448300" y="1733550"/>
          <p14:tracePt t="11765" x="5511800" y="1720850"/>
          <p14:tracePt t="11848" x="5530850" y="1708150"/>
          <p14:tracePt t="11873" x="5543550" y="1701800"/>
          <p14:tracePt t="11906" x="5549900" y="1689100"/>
          <p14:tracePt t="13048" x="5581650" y="1695450"/>
          <p14:tracePt t="13069" x="5600700" y="1695450"/>
          <p14:tracePt t="13099" x="5645150" y="1695450"/>
          <p14:tracePt t="13124" x="5715000" y="1695450"/>
          <p14:tracePt t="13156" x="5753100" y="1695450"/>
          <p14:tracePt t="13931" x="5740400" y="1765300"/>
          <p14:tracePt t="13968" x="5721350" y="1847850"/>
          <p14:tracePt t="14002" x="5651500" y="2012950"/>
          <p14:tracePt t="14019" x="5607050" y="2076450"/>
          <p14:tracePt t="14048" x="5575300" y="2171700"/>
          <p14:tracePt t="14069" x="5543550" y="2260600"/>
          <p14:tracePt t="14099" x="5530850" y="2305050"/>
          <p14:tracePt t="14131" x="5530850" y="2311400"/>
          <p14:tracePt t="14197" x="5511800" y="2393950"/>
          <p14:tracePt t="14218" x="5486400" y="2457450"/>
          <p14:tracePt t="14235" x="5467350" y="2508250"/>
          <p14:tracePt t="14266" x="5441950" y="2609850"/>
          <p14:tracePt t="14285" x="5435600" y="2654300"/>
          <p14:tracePt t="14314" x="5429250" y="2762250"/>
          <p14:tracePt t="14347" x="5410200" y="2857500"/>
          <p14:tracePt t="14374" x="5384800" y="2921000"/>
          <p14:tracePt t="14406" x="5365750" y="2959100"/>
          <p14:tracePt t="14452" x="5346700" y="2971800"/>
          <p14:tracePt t="14486" x="5251450" y="3016250"/>
          <p14:tracePt t="14515" x="5073650" y="3105150"/>
          <p14:tracePt t="14549" x="4972050" y="3175000"/>
          <p14:tracePt t="14570" x="4959350" y="3206750"/>
          <p14:tracePt t="14597" x="4959350" y="3251200"/>
          <p14:tracePt t="14630" x="4997450" y="3333750"/>
          <p14:tracePt t="14656" x="5022850" y="3384550"/>
          <p14:tracePt t="14687" x="5048250" y="3467100"/>
          <p14:tracePt t="14719" x="5054600" y="3536950"/>
          <p14:tracePt t="14752" x="5054600" y="3625850"/>
          <p14:tracePt t="14782" x="5067300" y="3676650"/>
          <p14:tracePt t="14816" x="5118100" y="3708400"/>
          <p14:tracePt t="14847" x="5149850" y="3740150"/>
          <p14:tracePt t="14881" x="5168900" y="3771900"/>
          <p14:tracePt t="14906" x="5181600" y="3803650"/>
          <p14:tracePt t="14935" x="5207000" y="3835400"/>
          <p14:tracePt t="14968" x="5238750" y="3854450"/>
          <p14:tracePt t="15001" x="5264150" y="3873500"/>
          <p14:tracePt t="15032" x="5295900" y="3879850"/>
          <p14:tracePt t="15066" x="5334000" y="3905250"/>
          <p14:tracePt t="15099" x="5391150" y="3924300"/>
          <p14:tracePt t="15125" x="5473700" y="3937000"/>
          <p14:tracePt t="15156" x="5613400" y="3968750"/>
          <p14:tracePt t="15188" x="5797550" y="3987800"/>
          <p14:tracePt t="15218" x="6013450" y="4006850"/>
          <p14:tracePt t="15251" x="6197600" y="4025900"/>
          <p14:tracePt t="15282" x="6305550" y="4025900"/>
          <p14:tracePt t="15301" x="6350000" y="4025900"/>
          <p14:tracePt t="15331" x="6438900" y="4032250"/>
          <p14:tracePt t="15365" x="6546850" y="4064000"/>
          <p14:tracePt t="15397" x="6756400" y="4095750"/>
          <p14:tracePt t="15422" x="6902450" y="4095750"/>
          <p14:tracePt t="15453" x="7061200" y="4076700"/>
          <p14:tracePt t="15486" x="7162800" y="4064000"/>
          <p14:tracePt t="15517" x="7232650" y="4051300"/>
          <p14:tracePt t="15548" x="7327900" y="4051300"/>
          <p14:tracePt t="15570" x="7480300" y="4032250"/>
          <p14:tracePt t="15584" x="7531100" y="4032250"/>
          <p14:tracePt t="15613" x="7677150" y="4025900"/>
          <p14:tracePt t="15640" x="7702550" y="4025900"/>
          <p14:tracePt t="15719" x="7702550" y="4006850"/>
          <p14:tracePt t="15751" x="7702550" y="3949700"/>
          <p14:tracePt t="15781" x="7689850" y="3873500"/>
          <p14:tracePt t="15815" x="7664450" y="3740150"/>
          <p14:tracePt t="15847" x="7645400" y="3568700"/>
          <p14:tracePt t="15880" x="7658100" y="3416300"/>
          <p14:tracePt t="15906" x="7696200" y="3327400"/>
          <p14:tracePt t="15934" x="7721600" y="3276600"/>
          <p14:tracePt t="15969" x="7727950" y="3257550"/>
          <p14:tracePt t="16002" x="7727950" y="3232150"/>
          <p14:tracePt t="16019" x="7727950" y="3219450"/>
          <p14:tracePt t="16034" x="7727950" y="3200400"/>
          <p14:tracePt t="16051" x="7727950" y="3181350"/>
          <p14:tracePt t="16068" x="7727950" y="3162300"/>
          <p14:tracePt t="16099" x="7721600" y="3124200"/>
          <p14:tracePt t="16131" x="7708900" y="3111500"/>
          <p14:tracePt t="16164" x="7683500" y="3073400"/>
          <p14:tracePt t="16189" x="7658100" y="3041650"/>
          <p14:tracePt t="16219" x="7658100" y="3022600"/>
          <p14:tracePt t="16413" x="7639050" y="3016250"/>
          <p14:tracePt t="16438" x="7620000" y="3009900"/>
          <p14:tracePt t="16469" x="7594600" y="3009900"/>
          <p14:tracePt t="16500" x="7556500" y="3009900"/>
          <p14:tracePt t="16531" x="7480300" y="3009900"/>
          <p14:tracePt t="16550" x="7423150" y="3016250"/>
          <p14:tracePt t="16568" x="7359650" y="3016250"/>
          <p14:tracePt t="16597" x="7258050" y="3022600"/>
          <p14:tracePt t="16630" x="7162800" y="3022600"/>
          <p14:tracePt t="16655" x="7048500" y="3028950"/>
          <p14:tracePt t="16687" x="6877050" y="3041650"/>
          <p14:tracePt t="16718" x="6743700" y="3041650"/>
          <p14:tracePt t="16751" x="6635750" y="3028950"/>
          <p14:tracePt t="16784" x="6470650" y="3009900"/>
          <p14:tracePt t="16815" x="6248400" y="3009900"/>
          <p14:tracePt t="16846" x="6102350" y="3016250"/>
          <p14:tracePt t="16880" x="6007100" y="3016250"/>
          <p14:tracePt t="16905" x="5880100" y="3016250"/>
          <p14:tracePt t="16937" x="5657850" y="3016250"/>
          <p14:tracePt t="16968" x="5581650" y="3022600"/>
          <p14:tracePt t="17001" x="5575300" y="3022600"/>
          <p14:tracePt t="17031" x="5537200" y="3022600"/>
          <p14:tracePt t="17064" x="5499100" y="3022600"/>
          <p14:tracePt t="17213" x="5486400" y="3022600"/>
          <p14:tracePt t="17630" x="5467350" y="3067050"/>
          <p14:tracePt t="17663" x="5429250" y="3111500"/>
          <p14:tracePt t="17689" x="5410200" y="3136900"/>
          <p14:tracePt t="17719" x="5391150" y="3162300"/>
          <p14:tracePt t="17750" x="5378450" y="3187700"/>
          <p14:tracePt t="17782" x="5359400" y="3219450"/>
          <p14:tracePt t="17814" x="5353050" y="3244850"/>
          <p14:tracePt t="17846" x="5340350" y="3263900"/>
          <p14:tracePt t="17880" x="5334000" y="3289300"/>
          <p14:tracePt t="17913" x="5295900" y="3333750"/>
          <p14:tracePt t="17939" x="5276850" y="3371850"/>
          <p14:tracePt t="17967" x="5270500" y="3378200"/>
          <p14:tracePt t="18002" x="5257800" y="3390900"/>
          <p14:tracePt t="18033" x="5232400" y="3429000"/>
          <p14:tracePt t="18066" x="5219700" y="3448050"/>
          <p14:tracePt t="18767" x="5213350" y="3479800"/>
          <p14:tracePt t="18798" x="5194300" y="3524250"/>
          <p14:tracePt t="18830" x="5194300" y="3536950"/>
          <p14:tracePt t="18862" x="5194300" y="3543300"/>
          <p14:tracePt t="18985" x="5194300" y="3536950"/>
          <p14:tracePt t="19114" x="5194300" y="3530600"/>
          <p14:tracePt t="20246" x="5226050" y="3568700"/>
          <p14:tracePt t="20282" x="5295900" y="3625850"/>
          <p14:tracePt t="20314" x="5353050" y="3676650"/>
          <p14:tracePt t="20346" x="5410200" y="3702050"/>
          <p14:tracePt t="20379" x="5422900" y="3714750"/>
          <p14:tracePt t="20413" x="5429250" y="3714750"/>
          <p14:tracePt t="20440" x="5441950" y="3727450"/>
          <p14:tracePt t="20469" x="5448300" y="3733800"/>
          <p14:tracePt t="20745" x="5492750" y="3746500"/>
          <p14:tracePt t="20767" x="5575300" y="3759200"/>
          <p14:tracePt t="20798" x="5626100" y="3765550"/>
          <p14:tracePt t="20830" x="5549900" y="3746500"/>
          <p14:tracePt t="21330" x="5524500" y="3752850"/>
          <p14:tracePt t="21363" x="5473700" y="3886200"/>
          <p14:tracePt t="21396" x="5372100" y="4000500"/>
          <p14:tracePt t="21416" x="5334000" y="4038600"/>
          <p14:tracePt t="21446" x="5327650" y="4095750"/>
          <p14:tracePt t="21470" x="5321300" y="4133850"/>
          <p14:tracePt t="21502" x="5302250" y="4178300"/>
          <p14:tracePt t="21534" x="5295900" y="4210050"/>
          <p14:tracePt t="21566" x="5295900" y="4254500"/>
          <p14:tracePt t="21597" x="5295900" y="4311650"/>
          <p14:tracePt t="21617" x="5302250" y="4330700"/>
          <p14:tracePt t="21647" x="5302250" y="4368800"/>
          <p14:tracePt t="21679" x="5314950" y="4394200"/>
          <p14:tracePt t="21705" x="5321300" y="4406900"/>
          <p14:tracePt t="27945" x="5397500" y="4356100"/>
          <p14:tracePt t="27977" x="5410200" y="4279900"/>
          <p14:tracePt t="28003" x="5397500" y="4178300"/>
          <p14:tracePt t="28036" x="5391150" y="3943350"/>
          <p14:tracePt t="28077" x="5416550" y="3625850"/>
          <p14:tracePt t="28081" x="5422900" y="3575050"/>
          <p14:tracePt t="28113" x="5416550" y="3448050"/>
          <p14:tracePt t="28145" x="5403850" y="3302000"/>
          <p14:tracePt t="28177" x="5403850" y="3181350"/>
          <p14:tracePt t="28211" x="5435600" y="3067050"/>
          <p14:tracePt t="28244" x="5480050" y="2990850"/>
          <p14:tracePt t="28270" x="5518150" y="2908300"/>
          <p14:tracePt t="28297" x="5537200" y="2838450"/>
          <p14:tracePt t="28333" x="5568950" y="2762250"/>
          <p14:tracePt t="28366" x="5689600" y="2565400"/>
          <p14:tracePt t="28381" x="5715000" y="2527300"/>
          <p14:tracePt t="28412" x="5759450" y="2444750"/>
          <p14:tracePt t="28444" x="5759450" y="2425700"/>
          <p14:tracePt t="28583" x="5772150" y="2400300"/>
          <p14:tracePt t="28615" x="5797550" y="2362200"/>
          <p14:tracePt t="28646" x="5810250" y="2336800"/>
          <p14:tracePt t="28664" x="5810250" y="2324100"/>
          <p14:tracePt t="28694" x="5829300" y="2292350"/>
          <p14:tracePt t="28714" x="5835650" y="2279650"/>
          <p14:tracePt t="28738" x="5854700" y="2254250"/>
          <p14:tracePt t="28771" x="5854700" y="2247900"/>
          <p14:tracePt t="29097" x="5924550" y="2305050"/>
          <p14:tracePt t="29129" x="5962650" y="2368550"/>
          <p14:tracePt t="29161" x="5975350" y="2381250"/>
          <p14:tracePt t="29380" x="5969000" y="2330450"/>
          <p14:tracePt t="29411" x="5969000" y="2260600"/>
          <p14:tracePt t="29444" x="5994400" y="2209800"/>
          <p14:tracePt t="29477" x="6007100" y="2197100"/>
          <p14:tracePt t="29510" x="6007100" y="2190750"/>
          <p14:tracePt t="29577" x="6019800" y="2178050"/>
          <p14:tracePt t="29613" x="6026150" y="2165350"/>
          <p14:tracePt t="29645" x="6038850" y="2146300"/>
          <p14:tracePt t="29677" x="6045200" y="2133600"/>
          <p14:tracePt t="29760" x="6045200" y="2127250"/>
          <p14:tracePt t="30044" x="6051550" y="2197100"/>
          <p14:tracePt t="30068" x="6057900" y="2228850"/>
          <p14:tracePt t="30098" x="6064250" y="2247900"/>
          <p14:tracePt t="30129" x="6064250" y="2279650"/>
          <p14:tracePt t="30161" x="6076950" y="2311400"/>
          <p14:tracePt t="30196" x="6076950" y="2336800"/>
          <p14:tracePt t="30226" x="6076950" y="2343150"/>
          <p14:tracePt t="30253" x="6076950" y="2355850"/>
          <p14:tracePt t="30285" x="6076950" y="2362200"/>
          <p14:tracePt t="30363" x="6083300" y="2387600"/>
          <p14:tracePt t="30396" x="6089650" y="2406650"/>
          <p14:tracePt t="30427" x="6096000" y="2425700"/>
          <p14:tracePt t="30460" x="6102350" y="2438400"/>
          <p14:tracePt t="30493" x="6102350" y="2451100"/>
          <p14:tracePt t="30526" x="6102350" y="2457450"/>
          <p14:tracePt t="41430" x="6013450" y="2571750"/>
          <p14:tracePt t="41462" x="5873750" y="2692400"/>
          <p14:tracePt t="41492" x="5810250" y="2736850"/>
          <p14:tracePt t="41524" x="5791200" y="2755900"/>
          <p14:tracePt t="41557" x="5727700" y="2819400"/>
          <p14:tracePt t="41579" x="5638800" y="2895600"/>
          <p14:tracePt t="41624" x="5537200" y="2990850"/>
          <p14:tracePt t="41648" x="5505450" y="3035300"/>
          <p14:tracePt t="41690" x="5397500" y="3206750"/>
          <p14:tracePt t="41727" x="5340350" y="3314700"/>
          <p14:tracePt t="41758" x="5302250" y="3409950"/>
          <p14:tracePt t="41791" x="5276850" y="3575050"/>
          <p14:tracePt t="41824" x="5302250" y="3746500"/>
          <p14:tracePt t="41858" x="5334000" y="3975100"/>
          <p14:tracePt t="41878" x="5334000" y="4051300"/>
          <p14:tracePt t="41924" x="5391150" y="4127500"/>
          <p14:tracePt t="41946" x="5454650" y="4121150"/>
          <p14:tracePt t="41962" x="5473700" y="4095750"/>
          <p14:tracePt t="42407" x="5429250" y="4178300"/>
          <p14:tracePt t="42430" x="5403850" y="4229100"/>
          <p14:tracePt t="42462" x="5378450" y="4235450"/>
          <p14:tracePt t="42495" x="5365750" y="4273550"/>
          <p14:tracePt t="42525" x="5359400" y="4305300"/>
          <p14:tracePt t="42557" x="5359400" y="4330700"/>
          <p14:tracePt t="42577" x="5359400" y="4343400"/>
          <p14:tracePt t="42607" x="5353050" y="4368800"/>
          <p14:tracePt t="42633" x="5353050" y="4381500"/>
          <p14:tracePt t="44457" x="5251450" y="4476750"/>
          <p14:tracePt t="44478" x="5168900" y="4629150"/>
          <p14:tracePt t="44509" x="5048250" y="4889500"/>
          <p14:tracePt t="44541" x="4984750" y="5092700"/>
          <p14:tracePt t="44574" x="4972050" y="5175250"/>
          <p14:tracePt t="44607" x="4972050" y="5213350"/>
          <p14:tracePt t="44640" x="4972050" y="5251450"/>
          <p14:tracePt t="44665" x="4972050" y="5270500"/>
          <p14:tracePt t="44698" x="4978400" y="5283200"/>
          <p14:tracePt t="44728" x="5035550" y="5302250"/>
          <p14:tracePt t="44760" x="5111750" y="5302250"/>
          <p14:tracePt t="44790" x="5124450" y="5251450"/>
          <p14:tracePt t="45373" x="5118100" y="5270500"/>
          <p14:tracePt t="45407" x="5111750" y="5283200"/>
          <p14:tracePt t="45456" x="5111750" y="5302250"/>
          <p14:tracePt t="45477" x="5105400" y="5314950"/>
          <p14:tracePt t="45509" x="5060950" y="5327650"/>
          <p14:tracePt t="45541" x="5041900" y="5340350"/>
          <p14:tracePt t="45623" x="5022850" y="5346700"/>
          <p14:tracePt t="45651" x="5022850" y="5353050"/>
          <p14:tracePt t="46923" x="5035550" y="5410200"/>
          <p14:tracePt t="46950" x="5041900" y="5441950"/>
          <p14:tracePt t="46979" x="5054600" y="5461000"/>
          <p14:tracePt t="47009" x="5067300" y="5480050"/>
          <p14:tracePt t="47040" x="5073650" y="5486400"/>
          <p14:tracePt t="47140" x="5016500" y="5575300"/>
          <p14:tracePt t="47159" x="4991100" y="5619750"/>
          <p14:tracePt t="47181" x="4972050" y="5651500"/>
          <p14:tracePt t="47213" x="4965700" y="5664200"/>
          <p14:tracePt t="47306" x="4972050" y="5664200"/>
          <p14:tracePt t="47439" x="5016500" y="5702300"/>
          <p14:tracePt t="47464" x="5054600" y="5721350"/>
          <p14:tracePt t="47494" x="5149850" y="5746750"/>
          <p14:tracePt t="47527" x="5251450" y="5746750"/>
          <p14:tracePt t="47557" x="5276850" y="5746750"/>
          <p14:tracePt t="47578" x="5283200" y="5746750"/>
          <p14:tracePt t="47606" x="5346700" y="5746750"/>
          <p14:tracePt t="47639" x="5410200" y="5746750"/>
          <p14:tracePt t="47674" x="5454650" y="5753100"/>
          <p14:tracePt t="47698" x="5467350" y="5759450"/>
          <p14:tracePt t="47728" x="5473700" y="5765800"/>
          <p14:tracePt t="47761" x="5505450" y="5772150"/>
          <p14:tracePt t="47794" x="5613400" y="5791200"/>
          <p14:tracePt t="47823" x="5727700" y="5810250"/>
          <p14:tracePt t="47856" x="5651500" y="5873750"/>
          <p14:tracePt t="47889" x="5613400" y="5867400"/>
          <p14:tracePt t="48306" x="5600700" y="5892800"/>
          <p14:tracePt t="48340" x="5613400" y="5905500"/>
          <p14:tracePt t="48361" x="5638800" y="5905500"/>
          <p14:tracePt t="48389" x="5657850" y="5911850"/>
          <p14:tracePt t="48423" x="5657850" y="5924550"/>
          <p14:tracePt t="48448" x="5676900" y="5924550"/>
          <p14:tracePt t="50472" x="5695950" y="5930900"/>
          <p14:tracePt t="50511" x="5708650" y="5943600"/>
          <p14:tracePt t="50543" x="5715000" y="5943600"/>
          <p14:tracePt t="51090" x="5670550" y="5949950"/>
          <p14:tracePt t="51125" x="5575300" y="5975350"/>
          <p14:tracePt t="51142" x="5499100" y="6000750"/>
          <p14:tracePt t="51173" x="5365750" y="6057900"/>
          <p14:tracePt t="51192" x="5340350" y="6064250"/>
          <p14:tracePt t="51214" x="5334000" y="6070600"/>
          <p14:tracePt t="51245" x="5327650" y="6070600"/>
          <p14:tracePt t="51277" x="5257800" y="6076950"/>
          <p14:tracePt t="51292" x="5238750" y="6083300"/>
          <p14:tracePt t="51327" x="5181600" y="6102350"/>
          <p14:tracePt t="51355" x="5175250" y="6102350"/>
          <p14:tracePt t="51389" x="5105400" y="6146800"/>
          <p14:tracePt t="51409" x="5080000" y="6165850"/>
          <p14:tracePt t="51438" x="5060950" y="6184900"/>
          <p14:tracePt t="51510" x="5035550" y="6197600"/>
          <p14:tracePt t="55204" x="4927600" y="6153150"/>
          <p14:tracePt t="55230" x="4635500" y="6115050"/>
          <p14:tracePt t="55258" x="4451350" y="6076950"/>
          <p14:tracePt t="55293" x="4381500" y="6045200"/>
          <p14:tracePt t="55325" x="4362450" y="6038850"/>
          <p14:tracePt t="55389" x="4343400" y="6032500"/>
          <p14:tracePt t="55420" x="4318000" y="6007100"/>
          <p14:tracePt t="55454" x="4248150" y="5969000"/>
          <p14:tracePt t="55474" x="4210050" y="5956300"/>
          <p14:tracePt t="55496" x="4178300" y="5937250"/>
          <p14:tracePt t="55529" x="4159250" y="5899150"/>
          <p14:tracePt t="55559" x="4133850" y="5854700"/>
          <p14:tracePt t="55574" x="4108450" y="5835650"/>
          <p14:tracePt t="55608" x="4102100" y="5816600"/>
          <p14:tracePt t="55638" x="4102100" y="5797550"/>
          <p14:tracePt t="56138" x="4083050" y="5765800"/>
          <p14:tracePt t="56171" x="4064000" y="5746750"/>
          <p14:tracePt t="56220" x="4057650" y="574040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Concentration-Response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Premature mortality from chronic (annual-average) PM2.5 exposure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American Cancer Society (ACS) cohort</a:t>
            </a:r>
          </a:p>
          <a:p>
            <a:pPr lvl="1"/>
            <a:r>
              <a:rPr lang="en-US" sz="2000" dirty="0"/>
              <a:t>6% increase in mortality per 10 </a:t>
            </a:r>
            <a:r>
              <a:rPr lang="en-US" sz="2000" dirty="0">
                <a:latin typeface="Symbol" panose="05050102010706020507" pitchFamily="18" charset="2"/>
              </a:rPr>
              <a:t>m</a:t>
            </a:r>
            <a:r>
              <a:rPr lang="en-US" sz="2000" dirty="0"/>
              <a:t>g m</a:t>
            </a:r>
            <a:r>
              <a:rPr lang="en-US" sz="2000" baseline="30000" dirty="0"/>
              <a:t>-3</a:t>
            </a:r>
          </a:p>
          <a:p>
            <a:r>
              <a:rPr lang="en-US" sz="2400" dirty="0"/>
              <a:t>Harvard 6-Cities</a:t>
            </a:r>
          </a:p>
          <a:p>
            <a:pPr lvl="1"/>
            <a:r>
              <a:rPr lang="en-US" sz="2000" dirty="0"/>
              <a:t>14% increase in mortality per 10 </a:t>
            </a:r>
            <a:r>
              <a:rPr lang="en-US" sz="2000" dirty="0">
                <a:latin typeface="Symbol" panose="05050102010706020507" pitchFamily="18" charset="2"/>
              </a:rPr>
              <a:t>m</a:t>
            </a:r>
            <a:r>
              <a:rPr lang="en-US" sz="2000" dirty="0"/>
              <a:t>g m</a:t>
            </a:r>
            <a:r>
              <a:rPr lang="en-US" sz="2000" baseline="30000" dirty="0"/>
              <a:t>-3</a:t>
            </a:r>
            <a:endParaRPr lang="en-US" baseline="30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93" y="1928778"/>
            <a:ext cx="8189407" cy="1667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8316" y="3596239"/>
            <a:ext cx="174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Baseline mortality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6137" y="3596899"/>
            <a:ext cx="174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Additional mortality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0947" y="3705318"/>
            <a:ext cx="1748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Concentration change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2489" y="3810510"/>
            <a:ext cx="126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risk</a:t>
            </a:r>
          </a:p>
        </p:txBody>
      </p:sp>
      <p:cxnSp>
        <p:nvCxnSpPr>
          <p:cNvPr id="11" name="Straight Arrow Connector 10"/>
          <p:cNvCxnSpPr>
            <a:stCxn id="7" idx="0"/>
          </p:cNvCxnSpPr>
          <p:nvPr/>
        </p:nvCxnSpPr>
        <p:spPr bwMode="auto">
          <a:xfrm flipH="1" flipV="1">
            <a:off x="1110343" y="3094892"/>
            <a:ext cx="1" cy="5020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2637693" y="3094892"/>
            <a:ext cx="1" cy="5020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6347210" y="3326869"/>
            <a:ext cx="1" cy="5020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7434107" y="3094892"/>
            <a:ext cx="1" cy="5020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17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836"/>
    </mc:Choice>
    <mc:Fallback>
      <p:transition spd="slow" advTm="12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346" x="4597400" y="5207000"/>
          <p14:tracePt t="22378" x="4705350" y="4286250"/>
          <p14:tracePt t="22411" x="4368800" y="3663950"/>
          <p14:tracePt t="22444" x="4159250" y="3263900"/>
          <p14:tracePt t="22470" x="4032250" y="3003550"/>
          <p14:tracePt t="22498" x="3905250" y="2825750"/>
          <p14:tracePt t="22532" x="3771900" y="2667000"/>
          <p14:tracePt t="22565" x="3670300" y="2571750"/>
          <p14:tracePt t="22598" x="3556000" y="2514600"/>
          <p14:tracePt t="22632" x="3359150" y="2501900"/>
          <p14:tracePt t="22665" x="2946400" y="2540000"/>
          <p14:tracePt t="22698" x="2540000" y="2495550"/>
          <p14:tracePt t="22732" x="2197100" y="2260600"/>
          <p14:tracePt t="22751" x="1974850" y="2038350"/>
          <p14:tracePt t="22772" x="1854200" y="1949450"/>
          <p14:tracePt t="22799" x="1701800" y="1854200"/>
          <p14:tracePt t="22845" x="1695450" y="1854200"/>
          <p14:tracePt t="22911" x="1695450" y="1847850"/>
          <p14:tracePt t="22945" x="1695450" y="1657350"/>
          <p14:tracePt t="22970" x="1473200" y="1549400"/>
          <p14:tracePt t="23000" x="1111250" y="1409700"/>
          <p14:tracePt t="23032" x="850900" y="1276350"/>
          <p14:tracePt t="23066" x="793750" y="1200150"/>
          <p14:tracePt t="23097" x="793750" y="1143000"/>
          <p14:tracePt t="23128" x="793750" y="1054100"/>
          <p14:tracePt t="23162" x="825500" y="990600"/>
          <p14:tracePt t="23195" x="876300" y="933450"/>
          <p14:tracePt t="23220" x="889000" y="908050"/>
          <p14:tracePt t="23251" x="889000" y="901700"/>
          <p14:tracePt t="23362" x="774700" y="831850"/>
          <p14:tracePt t="23395" x="673100" y="755650"/>
          <p14:tracePt t="23428" x="660400" y="736600"/>
          <p14:tracePt t="23494" x="590550" y="723900"/>
          <p14:tracePt t="23533" x="558800" y="711200"/>
          <p14:tracePt t="23564" x="539750" y="711200"/>
          <p14:tracePt t="23596" x="533400" y="711200"/>
          <p14:tracePt t="23678" x="533400" y="704850"/>
          <p14:tracePt t="24048" x="495300" y="666750"/>
          <p14:tracePt t="24080" x="469900" y="635000"/>
          <p14:tracePt t="24113" x="463550" y="609600"/>
          <p14:tracePt t="24411" x="463550" y="603250"/>
          <p14:tracePt t="26744" x="463550" y="622300"/>
          <p14:tracePt t="26767" x="463550" y="628650"/>
          <p14:tracePt t="29144" x="444500" y="711200"/>
          <p14:tracePt t="29164" x="425450" y="787400"/>
          <p14:tracePt t="29195" x="393700" y="927100"/>
          <p14:tracePt t="29226" x="381000" y="958850"/>
          <p14:tracePt t="29311" x="387350" y="990600"/>
          <p14:tracePt t="29332" x="393700" y="1028700"/>
          <p14:tracePt t="29363" x="406400" y="1073150"/>
          <p14:tracePt t="29395" x="412750" y="1092200"/>
          <p14:tracePt t="29460" x="412750" y="1111250"/>
          <p14:tracePt t="29494" x="419100" y="1149350"/>
          <p14:tracePt t="29520" x="419100" y="1174750"/>
          <p14:tracePt t="29549" x="419100" y="1187450"/>
          <p14:tracePt t="29693" x="419100" y="1193800"/>
          <p14:tracePt t="43573" x="457200" y="1206500"/>
          <p14:tracePt t="43742" x="457200" y="1270000"/>
          <p14:tracePt t="43775" x="457200" y="1371600"/>
          <p14:tracePt t="43806" x="450850" y="1460500"/>
          <p14:tracePt t="43839" x="406400" y="1619250"/>
          <p14:tracePt t="43873" x="349250" y="1803400"/>
          <p14:tracePt t="43899" x="317500" y="1924050"/>
          <p14:tracePt t="43928" x="304800" y="2044700"/>
          <p14:tracePt t="43961" x="311150" y="2165350"/>
          <p14:tracePt t="43992" x="323850" y="2343150"/>
          <p14:tracePt t="44025" x="361950" y="2508250"/>
          <p14:tracePt t="44056" x="419100" y="2654300"/>
          <p14:tracePt t="44089" x="527050" y="2819400"/>
          <p14:tracePt t="44122" x="527050" y="2832100"/>
          <p14:tracePt t="44556" x="590550" y="3009900"/>
          <p14:tracePt t="44577" x="571500" y="3035300"/>
          <p14:tracePt t="44610" x="546100" y="3079750"/>
          <p14:tracePt t="44643" x="501650" y="3181350"/>
          <p14:tracePt t="44678" x="482600" y="3238500"/>
          <p14:tracePt t="44712" x="482600" y="3295650"/>
          <p14:tracePt t="44743" x="469900" y="3359150"/>
          <p14:tracePt t="44777" x="463550" y="3460750"/>
          <p14:tracePt t="44810" x="463550" y="3486150"/>
          <p14:tracePt t="44843" x="463550" y="3505200"/>
          <p14:tracePt t="44877" x="463550" y="3549650"/>
          <p14:tracePt t="44886" x="463550" y="3568700"/>
          <p14:tracePt t="44910" x="463550" y="3581400"/>
          <p14:tracePt t="44946" x="463550" y="3606800"/>
          <p14:tracePt t="44977" x="463550" y="3644900"/>
          <p14:tracePt t="45009" x="463550" y="3695700"/>
          <p14:tracePt t="45041" x="469900" y="3721100"/>
          <p14:tracePt t="45072" x="469900" y="3727450"/>
          <p14:tracePt t="46089" x="558800" y="3632200"/>
          <p14:tracePt t="46122" x="641350" y="3517900"/>
          <p14:tracePt t="46155" x="654050" y="3486150"/>
          <p14:tracePt t="46212" x="660400" y="3473450"/>
          <p14:tracePt t="46243" x="666750" y="3454400"/>
          <p14:tracePt t="46276" x="679450" y="3448050"/>
          <p14:tracePt t="46374" x="717550" y="3441700"/>
          <p14:tracePt t="46392" x="742950" y="3441700"/>
          <p14:tracePt t="46426" x="787400" y="3422650"/>
          <p14:tracePt t="46461" x="819150" y="3409950"/>
          <p14:tracePt t="46478" x="825500" y="3409950"/>
          <p14:tracePt t="46606" x="844550" y="3403600"/>
          <p14:tracePt t="46639" x="850900" y="3403600"/>
          <p14:tracePt t="46689" x="882650" y="3403600"/>
          <p14:tracePt t="46712" x="939800" y="3416300"/>
          <p14:tracePt t="46744" x="1035050" y="3422650"/>
          <p14:tracePt t="46776" x="1085850" y="3429000"/>
          <p14:tracePt t="46824" x="1136650" y="3435350"/>
          <p14:tracePt t="46856" x="1193800" y="3441700"/>
          <p14:tracePt t="46889" x="1225550" y="3454400"/>
          <p14:tracePt t="46915" x="1244600" y="3460750"/>
          <p14:tracePt t="46945" x="1282700" y="3467100"/>
          <p14:tracePt t="46977" x="1346200" y="3486150"/>
          <p14:tracePt t="47009" x="1403350" y="3505200"/>
          <p14:tracePt t="47042" x="1422400" y="3511550"/>
          <p14:tracePt t="47172" x="1454150" y="3517900"/>
          <p14:tracePt t="47195" x="1498600" y="3530600"/>
          <p14:tracePt t="47228" x="1530350" y="3536950"/>
          <p14:tracePt t="47259" x="1549400" y="3543300"/>
          <p14:tracePt t="47276" x="1562100" y="3543300"/>
          <p14:tracePt t="47308" x="1574800" y="3549650"/>
          <p14:tracePt t="47338" x="1593850" y="3562350"/>
          <p14:tracePt t="47372" x="1619250" y="3575050"/>
          <p14:tracePt t="47406" x="1651000" y="3600450"/>
          <p14:tracePt t="47425" x="1657350" y="3613150"/>
          <p14:tracePt t="47459" x="1670050" y="3638550"/>
          <p14:tracePt t="47493" x="1695450" y="3683000"/>
          <p14:tracePt t="47526" x="1708150" y="3746500"/>
          <p14:tracePt t="47540" x="1708150" y="3759200"/>
          <p14:tracePt t="47576" x="1727200" y="3803650"/>
          <p14:tracePt t="47606" x="1739900" y="3848100"/>
          <p14:tracePt t="47626" x="1746250" y="3873500"/>
          <p14:tracePt t="47655" x="1752600" y="3924300"/>
          <p14:tracePt t="47681" x="1758950" y="3949700"/>
          <p14:tracePt t="47712" x="1758950" y="3994150"/>
          <p14:tracePt t="47743" x="1758950" y="4032250"/>
          <p14:tracePt t="47777" x="1758950" y="4070350"/>
          <p14:tracePt t="47807" x="1758950" y="4127500"/>
          <p14:tracePt t="47825" x="1758950" y="4152900"/>
          <p14:tracePt t="47852" x="1758950" y="4197350"/>
          <p14:tracePt t="47888" x="1752600" y="4235450"/>
          <p14:tracePt t="47914" x="1752600" y="4241800"/>
          <p14:tracePt t="47945" x="1714500" y="4254500"/>
          <p14:tracePt t="47977" x="1619250" y="4260850"/>
          <p14:tracePt t="48009" x="1511300" y="4260850"/>
          <p14:tracePt t="48041" x="1454150" y="4260850"/>
          <p14:tracePt t="48072" x="1409700" y="4260850"/>
          <p14:tracePt t="48105" x="1365250" y="4260850"/>
          <p14:tracePt t="48138" x="1333500" y="4260850"/>
          <p14:tracePt t="48172" x="1320800" y="4260850"/>
          <p14:tracePt t="48605" x="1358900" y="4260850"/>
          <p14:tracePt t="48639" x="1454150" y="4267200"/>
          <p14:tracePt t="48658" x="1504950" y="4279900"/>
          <p14:tracePt t="48679" x="1619250" y="4311650"/>
          <p14:tracePt t="48712" x="1828800" y="4343400"/>
          <p14:tracePt t="48745" x="1962150" y="4349750"/>
          <p14:tracePt t="48776" x="2063750" y="4356100"/>
          <p14:tracePt t="48808" x="2203450" y="4356100"/>
          <p14:tracePt t="48838" x="2374900" y="4356100"/>
          <p14:tracePt t="48872" x="2489200" y="4349750"/>
          <p14:tracePt t="48905" x="2508250" y="4343400"/>
          <p14:tracePt t="48930" x="2527300" y="4343400"/>
          <p14:tracePt t="48962" x="2565400" y="4337050"/>
          <p14:tracePt t="48993" x="2584450" y="4330700"/>
          <p14:tracePt t="49088" x="2597150" y="4330700"/>
          <p14:tracePt t="56356" x="2870200" y="4286250"/>
          <p14:tracePt t="56386" x="3232150" y="4241800"/>
          <p14:tracePt t="56422" x="3562350" y="4235450"/>
          <p14:tracePt t="56453" x="3778250" y="4235450"/>
          <p14:tracePt t="56486" x="3841750" y="4254500"/>
          <p14:tracePt t="56512" x="3949700" y="4267200"/>
          <p14:tracePt t="56540" x="4000500" y="4267200"/>
          <p14:tracePt t="56573" x="3981450" y="4229100"/>
          <p14:tracePt t="56986" x="3994150" y="4286250"/>
          <p14:tracePt t="57011" x="4000500" y="4305300"/>
          <p14:tracePt t="57042" x="4000500" y="4311650"/>
          <p14:tracePt t="57074" x="4032250" y="4292600"/>
          <p14:tracePt t="57107" x="4095750" y="4267200"/>
          <p14:tracePt t="57137" x="4165600" y="4248150"/>
          <p14:tracePt t="57157" x="4184650" y="4248150"/>
          <p14:tracePt t="57186" x="4210050" y="4229100"/>
          <p14:tracePt t="57219" x="4216400" y="4229100"/>
          <p14:tracePt t="59419" x="4273550" y="4241800"/>
          <p14:tracePt t="59453" x="4387850" y="4260850"/>
          <p14:tracePt t="59486" x="4660900" y="4286250"/>
          <p14:tracePt t="59511" x="4838700" y="4330700"/>
          <p14:tracePt t="59544" x="4883150" y="4349750"/>
          <p14:tracePt t="59575" x="4927600" y="4362450"/>
          <p14:tracePt t="59605" x="5010150" y="4381500"/>
          <p14:tracePt t="59638" x="5099050" y="4394200"/>
          <p14:tracePt t="59670" x="5226050" y="4400550"/>
          <p14:tracePt t="59703" x="5378450" y="4394200"/>
          <p14:tracePt t="59735" x="5518150" y="4394200"/>
          <p14:tracePt t="59761" x="5626100" y="4387850"/>
          <p14:tracePt t="59789" x="5708650" y="4387850"/>
          <p14:tracePt t="59824" x="5816600" y="4406900"/>
          <p14:tracePt t="59857" x="5937250" y="4432300"/>
          <p14:tracePt t="59888" x="6026150" y="4445000"/>
          <p14:tracePt t="59920" x="6127750" y="4470400"/>
          <p14:tracePt t="59954" x="6261100" y="4483100"/>
          <p14:tracePt t="59973" x="6299200" y="4483100"/>
          <p14:tracePt t="60019" x="6330950" y="4470400"/>
          <p14:tracePt t="60044" x="6337300" y="4470400"/>
          <p14:tracePt t="60076" x="6343650" y="4464050"/>
          <p14:tracePt t="62752" x="6432550" y="4483100"/>
          <p14:tracePt t="62785" x="6584950" y="4495800"/>
          <p14:tracePt t="62811" x="6743700" y="4495800"/>
          <p14:tracePt t="62841" x="6813550" y="4495800"/>
          <p14:tracePt t="62873" x="6915150" y="4502150"/>
          <p14:tracePt t="62906" x="7080250" y="4470400"/>
          <p14:tracePt t="62923" x="7112000" y="4451350"/>
          <p14:tracePt t="62939" x="7150100" y="4445000"/>
          <p14:tracePt t="62968" x="7188200" y="4432300"/>
          <p14:tracePt t="63001" x="7245350" y="4413250"/>
          <p14:tracePt t="63035" x="7416800" y="4400550"/>
          <p14:tracePt t="63055" x="7499350" y="4387850"/>
          <p14:tracePt t="63102" x="7658100" y="4330700"/>
          <p14:tracePt t="63124" x="7670800" y="4318000"/>
          <p14:tracePt t="64388" x="7677150" y="4324350"/>
          <p14:tracePt t="64421" x="7689850" y="4337050"/>
          <p14:tracePt t="64452" x="7689850" y="4356100"/>
          <p14:tracePt t="79519" x="8102600" y="4254500"/>
          <p14:tracePt t="79535" x="8197850" y="4235450"/>
          <p14:tracePt t="79569" x="8229600" y="4235450"/>
          <p14:tracePt t="79647" x="8229600" y="4267200"/>
          <p14:tracePt t="79668" x="8210550" y="4286250"/>
          <p14:tracePt t="79691" x="8185150" y="4311650"/>
          <p14:tracePt t="79721" x="8153400" y="4349750"/>
          <p14:tracePt t="79753" x="8070850" y="4400550"/>
          <p14:tracePt t="79786" x="7854950" y="4489450"/>
          <p14:tracePt t="79816" x="7550150" y="4572000"/>
          <p14:tracePt t="79848" x="7346950" y="4654550"/>
          <p14:tracePt t="79882" x="7270750" y="4699000"/>
          <p14:tracePt t="79914" x="7226300" y="4718050"/>
          <p14:tracePt t="79940" x="7181850" y="4724400"/>
          <p14:tracePt t="79971" x="7105650" y="4718050"/>
          <p14:tracePt t="80003" x="7073900" y="4718050"/>
          <p14:tracePt t="80035" x="7067550" y="4718050"/>
          <p14:tracePt t="80065" x="7042150" y="4718050"/>
          <p14:tracePt t="80098" x="6978650" y="4724400"/>
          <p14:tracePt t="80130" x="6864350" y="4737100"/>
          <p14:tracePt t="80164" x="6800850" y="4743450"/>
          <p14:tracePt t="80190" x="6794500" y="4743450"/>
          <p14:tracePt t="80599" x="6794500" y="4749800"/>
          <p14:tracePt t="96898" x="6794500" y="4775200"/>
          <p14:tracePt t="96931" x="6788150" y="4794250"/>
          <p14:tracePt t="96961" x="6648450" y="4826000"/>
          <p14:tracePt t="96994" x="6540500" y="4864100"/>
          <p14:tracePt t="97026" x="6540500" y="4876800"/>
          <p14:tracePt t="97061" x="6502400" y="4908550"/>
          <p14:tracePt t="97080" x="6457950" y="4933950"/>
          <p14:tracePt t="97101" x="6413500" y="4946650"/>
          <p14:tracePt t="97133" x="6394450" y="4959350"/>
          <p14:tracePt t="97179" x="6350000" y="4978400"/>
          <p14:tracePt t="97213" x="6299200" y="5016500"/>
          <p14:tracePt t="97230" x="6280150" y="5035550"/>
          <p14:tracePt t="97262" x="6267450" y="5054600"/>
          <p14:tracePt t="97293" x="6261100" y="5067300"/>
          <p14:tracePt t="97328" x="6242050" y="5086350"/>
          <p14:tracePt t="97351" x="6216650" y="5092700"/>
          <p14:tracePt t="97383" x="6184900" y="5105400"/>
          <p14:tracePt t="97415" x="6159500" y="5111750"/>
          <p14:tracePt t="97464" x="6140450" y="5124450"/>
          <p14:tracePt t="97481" x="6121400" y="5130800"/>
          <p14:tracePt t="97510" x="6064250" y="5149850"/>
          <p14:tracePt t="97543" x="6057900" y="5156200"/>
          <p14:tracePt t="108044" x="6096000" y="5257800"/>
          <p14:tracePt t="108074" x="6096000" y="5308600"/>
          <p14:tracePt t="108107" x="6083300" y="5365750"/>
          <p14:tracePt t="108141" x="6083300" y="5441950"/>
          <p14:tracePt t="108168" x="6083300" y="5524500"/>
          <p14:tracePt t="108199" x="6083300" y="5581650"/>
          <p14:tracePt t="108232" x="6064250" y="5657850"/>
          <p14:tracePt t="108247" x="6064250" y="5683250"/>
          <p14:tracePt t="108277" x="6057900" y="5740400"/>
          <p14:tracePt t="108295" x="6057900" y="5753100"/>
          <p14:tracePt t="108326" x="6057900" y="5791200"/>
          <p14:tracePt t="108357" x="6089650" y="5829300"/>
          <p14:tracePt t="108390" x="6121400" y="5861050"/>
          <p14:tracePt t="108425" x="6153150" y="5911850"/>
          <p14:tracePt t="108444" x="6159500" y="5918200"/>
          <p14:tracePt t="108491" x="6184900" y="593090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Concentration-Response Function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Example calculation: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Hypothetical location</a:t>
                </a:r>
                <a:endParaRPr lang="en-US" baseline="30000" dirty="0"/>
              </a:p>
              <a:p>
                <a:pPr lvl="1"/>
                <a:r>
                  <a:rPr lang="en-US" dirty="0"/>
                  <a:t>Imagine a decrease in PM</a:t>
                </a:r>
                <a:r>
                  <a:rPr lang="en-US" baseline="-25000" dirty="0"/>
                  <a:t>2.5</a:t>
                </a:r>
                <a:r>
                  <a:rPr lang="en-US" dirty="0"/>
                  <a:t> of -5 </a:t>
                </a:r>
                <a:r>
                  <a:rPr lang="en-US" dirty="0">
                    <a:latin typeface="Symbol" panose="05050102010706020507" pitchFamily="18" charset="2"/>
                  </a:rPr>
                  <a:t>m</a:t>
                </a:r>
                <a:r>
                  <a:rPr lang="en-US" dirty="0"/>
                  <a:t>g/m</a:t>
                </a:r>
                <a:r>
                  <a:rPr lang="en-US" baseline="30000" dirty="0"/>
                  <a:t>3</a:t>
                </a:r>
                <a:r>
                  <a:rPr lang="en-US" dirty="0"/>
                  <a:t> (=</a:t>
                </a:r>
                <a:r>
                  <a:rPr lang="en-US" dirty="0" err="1">
                    <a:latin typeface="Symbol" panose="05050102010706020507" pitchFamily="18" charset="2"/>
                  </a:rPr>
                  <a:t>D</a:t>
                </a:r>
                <a:r>
                  <a:rPr lang="en-US" i="1" dirty="0" err="1"/>
                  <a:t>c</a:t>
                </a:r>
                <a:r>
                  <a:rPr lang="en-US" i="1" baseline="-25000" dirty="0" err="1"/>
                  <a:t>x,y</a:t>
                </a:r>
                <a:r>
                  <a:rPr lang="en-US" dirty="0"/>
                  <a:t>)</a:t>
                </a:r>
                <a:endParaRPr lang="en-US" baseline="30000" dirty="0"/>
              </a:p>
              <a:p>
                <a:pPr lvl="1"/>
                <a:r>
                  <a:rPr lang="en-US" dirty="0" smtClean="0"/>
                  <a:t>Relative risk,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 = 1.06 (ACS cohort)</a:t>
                </a:r>
              </a:p>
              <a:p>
                <a:pPr lvl="1"/>
                <a:r>
                  <a:rPr lang="en-US" dirty="0" smtClean="0"/>
                  <a:t>Population over 30 years old = 750,000 people</a:t>
                </a:r>
              </a:p>
              <a:p>
                <a:pPr lvl="1"/>
                <a:r>
                  <a:rPr lang="en-US" dirty="0" smtClean="0"/>
                  <a:t>Mortality rate = 9.4 deaths per 1,000 people</a:t>
                </a:r>
              </a:p>
              <a:p>
                <a:pPr lvl="1"/>
                <a:r>
                  <a:rPr lang="en-US" dirty="0" smtClean="0"/>
                  <a:t>Baseline mortality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750,000 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𝑝𝑒𝑜𝑝𝑙𝑒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9.4 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𝑑𝑒𝑎𝑡h𝑠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𝑝𝑒𝑜𝑝𝑙𝑒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=7050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𝑑𝑒𝑎𝑡h𝑠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862758"/>
            <a:ext cx="4450368" cy="90614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17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712"/>
    </mc:Choice>
    <mc:Fallback>
      <p:transition spd="slow" advTm="100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751" x="5861050" y="5829300"/>
          <p14:tracePt t="1774" x="5607050" y="5689600"/>
          <p14:tracePt t="1817" x="5543550" y="5384800"/>
          <p14:tracePt t="1838" x="5537200" y="5168900"/>
          <p14:tracePt t="1868" x="5575300" y="4743450"/>
          <p14:tracePt t="1900" x="5930900" y="4025900"/>
          <p14:tracePt t="1933" x="6324600" y="3562350"/>
          <p14:tracePt t="1967" x="6489700" y="3352800"/>
          <p14:tracePt t="2000" x="6559550" y="3232150"/>
          <p14:tracePt t="2025" x="6597650" y="3162300"/>
          <p14:tracePt t="2057" x="6610350" y="3111500"/>
          <p14:tracePt t="2089" x="6604000" y="3067050"/>
          <p14:tracePt t="2121" x="6604000" y="2876550"/>
          <p14:tracePt t="2150" x="6591300" y="2565400"/>
          <p14:tracePt t="2183" x="6515100" y="2324100"/>
          <p14:tracePt t="2216" x="6394450" y="2178050"/>
          <p14:tracePt t="2250" x="6299200" y="2114550"/>
          <p14:tracePt t="2305" x="6280150" y="2114550"/>
          <p14:tracePt t="2338" x="6165850" y="2108200"/>
          <p14:tracePt t="2354" x="6134100" y="2089150"/>
          <p14:tracePt t="2371" x="6089650" y="2063750"/>
          <p14:tracePt t="2400" x="6013450" y="2025650"/>
          <p14:tracePt t="2433" x="5937250" y="2000250"/>
          <p14:tracePt t="2467" x="5956300" y="1987550"/>
          <p14:tracePt t="2533" x="5943600" y="1968500"/>
          <p14:tracePt t="2555" x="5880100" y="1930400"/>
          <p14:tracePt t="2587" x="5778500" y="1892300"/>
          <p14:tracePt t="2620" x="5613400" y="1866900"/>
          <p14:tracePt t="2651" x="5499100" y="1854200"/>
          <p14:tracePt t="2683" x="5435600" y="1847850"/>
          <p14:tracePt t="2717" x="5321300" y="1841500"/>
          <p14:tracePt t="2749" x="5175250" y="1841500"/>
          <p14:tracePt t="2774" x="5105400" y="1841500"/>
          <p14:tracePt t="2806" x="5080000" y="1835150"/>
          <p14:tracePt t="2852" x="5067300" y="1828800"/>
          <p14:tracePt t="2934" x="5054600" y="1828800"/>
          <p14:tracePt t="2999" x="5041900" y="1822450"/>
          <p14:tracePt t="3025" x="4997450" y="1809750"/>
          <p14:tracePt t="3057" x="4914900" y="1797050"/>
          <p14:tracePt t="3088" x="4889500" y="1797050"/>
          <p14:tracePt t="3216" x="4933950" y="1828800"/>
          <p14:tracePt t="3250" x="5041900" y="1866900"/>
          <p14:tracePt t="3271" x="5099050" y="1866900"/>
          <p14:tracePt t="3307" x="5245100" y="1873250"/>
          <p14:tracePt t="3321" x="5289550" y="1866900"/>
          <p14:tracePt t="3354" x="5530850" y="1828800"/>
          <p14:tracePt t="3371" x="5632450" y="1816100"/>
          <p14:tracePt t="3388" x="5721350" y="1797050"/>
          <p14:tracePt t="3417" x="5810250" y="1784350"/>
          <p14:tracePt t="3450" x="6051550" y="1771650"/>
          <p14:tracePt t="3470" x="6210300" y="1752600"/>
          <p14:tracePt t="3501" x="6572250" y="1708150"/>
          <p14:tracePt t="3526" x="6775450" y="1682750"/>
          <p14:tracePt t="3557" x="6959600" y="1676400"/>
          <p14:tracePt t="3588" x="7061200" y="1676400"/>
          <p14:tracePt t="3621" x="7112000" y="1682750"/>
          <p14:tracePt t="3654" x="7188200" y="1701800"/>
          <p14:tracePt t="3683" x="7308850" y="1733550"/>
          <p14:tracePt t="3718" x="7410450" y="1765300"/>
          <p14:tracePt t="3749" x="7499350" y="1784350"/>
          <p14:tracePt t="3775" x="7569200" y="1784350"/>
          <p14:tracePt t="3807" x="7664450" y="1784350"/>
          <p14:tracePt t="3839" x="7816850" y="1778000"/>
          <p14:tracePt t="3870" x="8007350" y="1778000"/>
          <p14:tracePt t="3901" x="8255000" y="1778000"/>
          <p14:tracePt t="3933" x="8477250" y="1778000"/>
          <p14:tracePt t="3966" x="8667750" y="1778000"/>
          <p14:tracePt t="3999" x="8718550" y="1778000"/>
          <p14:tracePt t="4024" x="8731250" y="1778000"/>
          <p14:tracePt t="4059" x="8769350" y="1790700"/>
          <p14:tracePt t="4088" x="8794750" y="1797050"/>
          <p14:tracePt t="4121" x="8826500" y="1803400"/>
          <p14:tracePt t="4250" x="8839200" y="1803400"/>
          <p14:tracePt t="4275" x="8858250" y="1778000"/>
          <p14:tracePt t="4306" x="8870950" y="1752600"/>
          <p14:tracePt t="4337" x="8870950" y="1676400"/>
          <p14:tracePt t="4369" x="8870950" y="1574800"/>
          <p14:tracePt t="4400" x="8870950" y="1473200"/>
          <p14:tracePt t="4433" x="8870950" y="1377950"/>
          <p14:tracePt t="4466" x="8864600" y="1301750"/>
          <p14:tracePt t="4487" x="8851900" y="1244600"/>
          <p14:tracePt t="4516" x="8851900" y="1193800"/>
          <p14:tracePt t="4542" x="8851900" y="1162050"/>
          <p14:tracePt t="4573" x="8851900" y="1143000"/>
          <p14:tracePt t="4636" x="8851900" y="1123950"/>
          <p14:tracePt t="4667" x="8851900" y="1104900"/>
          <p14:tracePt t="4750" x="8851900" y="1085850"/>
          <p14:tracePt t="4775" x="8851900" y="1073150"/>
          <p14:tracePt t="5049" x="8851900" y="1092200"/>
          <p14:tracePt t="5073" x="8851900" y="1117600"/>
          <p14:tracePt t="5103" x="8858250" y="1174750"/>
          <p14:tracePt t="5136" x="8864600" y="1225550"/>
          <p14:tracePt t="5167" x="8870950" y="1270000"/>
          <p14:tracePt t="5200" x="8877300" y="1289050"/>
          <p14:tracePt t="5233" x="8890000" y="1320800"/>
          <p14:tracePt t="5266" x="8902700" y="1352550"/>
          <p14:tracePt t="5291" x="8909050" y="1384300"/>
          <p14:tracePt t="5319" x="8915400" y="1403350"/>
          <p14:tracePt t="5355" x="8921750" y="1454150"/>
          <p14:tracePt t="5371" x="8921750" y="1485900"/>
          <p14:tracePt t="5387" x="8921750" y="1511300"/>
          <p14:tracePt t="5403" x="8928100" y="1536700"/>
          <p14:tracePt t="5420" x="8928100" y="1562100"/>
          <p14:tracePt t="5453" x="8928100" y="1638300"/>
          <p14:tracePt t="5472" x="8928100" y="1676400"/>
          <p14:tracePt t="5503" x="8928100" y="1714500"/>
          <p14:tracePt t="5532" x="8928100" y="1727200"/>
          <p14:tracePt t="5558" x="8928100" y="1733550"/>
          <p14:tracePt t="7605" x="8769350" y="1739900"/>
          <p14:tracePt t="7637" x="8382000" y="1822450"/>
          <p14:tracePt t="7669" x="8032750" y="1860550"/>
          <p14:tracePt t="7699" x="7905750" y="1885950"/>
          <p14:tracePt t="7733" x="7677150" y="1968500"/>
          <p14:tracePt t="7766" x="7156450" y="2139950"/>
          <p14:tracePt t="7799" x="6489700" y="2324100"/>
          <p14:tracePt t="7823" x="6273800" y="2374900"/>
          <p14:tracePt t="7855" x="6216650" y="2387600"/>
          <p14:tracePt t="7887" x="6115050" y="2387600"/>
          <p14:tracePt t="7920" x="5816600" y="2368550"/>
          <p14:tracePt t="7949" x="5581650" y="2368550"/>
          <p14:tracePt t="7970" x="5524500" y="2368550"/>
          <p14:tracePt t="7998" x="5473700" y="2362200"/>
          <p14:tracePt t="8031" x="5467350" y="2362200"/>
          <p14:tracePt t="8098" x="5340350" y="2336800"/>
          <p14:tracePt t="8121" x="5162550" y="2336800"/>
          <p14:tracePt t="8150" x="4978400" y="2336800"/>
          <p14:tracePt t="8183" x="4914900" y="2336800"/>
          <p14:tracePt t="8216" x="4838700" y="2336800"/>
          <p14:tracePt t="8248" x="4749800" y="2336800"/>
          <p14:tracePt t="8281" x="4718050" y="2336800"/>
          <p14:tracePt t="8308" x="4705350" y="2336800"/>
          <p14:tracePt t="8449" x="4622800" y="2343150"/>
          <p14:tracePt t="8471" x="4578350" y="2355850"/>
          <p14:tracePt t="8500" x="4565650" y="2362200"/>
          <p14:tracePt t="8565" x="4521200" y="2381250"/>
          <p14:tracePt t="8590" x="4514850" y="2381250"/>
          <p14:tracePt t="10548" x="4375150" y="2381250"/>
          <p14:tracePt t="10568" x="4330700" y="2381250"/>
          <p14:tracePt t="10614" x="4286250" y="2381250"/>
          <p14:tracePt t="10653" x="4038600" y="2438400"/>
          <p14:tracePt t="10670" x="3937000" y="2463800"/>
          <p14:tracePt t="10702" x="3829050" y="2495550"/>
          <p14:tracePt t="10731" x="3752850" y="2520950"/>
          <p14:tracePt t="10766" x="3517900" y="2571750"/>
          <p14:tracePt t="10798" x="3244850" y="2628900"/>
          <p14:tracePt t="10825" x="3092450" y="2654300"/>
          <p14:tracePt t="10856" x="2863850" y="2692400"/>
          <p14:tracePt t="10888" x="2660650" y="2749550"/>
          <p14:tracePt t="10919" x="2457450" y="2794000"/>
          <p14:tracePt t="10952" x="2305050" y="2794000"/>
          <p14:tracePt t="10969" x="2266950" y="2794000"/>
          <p14:tracePt t="10998" x="2082800" y="2813050"/>
          <p14:tracePt t="11031" x="1866900" y="2825750"/>
          <p14:tracePt t="11064" x="1733550" y="2838450"/>
          <p14:tracePt t="11091" x="1676400" y="2838450"/>
          <p14:tracePt t="11122" x="1593850" y="2844800"/>
          <p14:tracePt t="11151" x="1492250" y="2844800"/>
          <p14:tracePt t="11186" x="1447800" y="2844800"/>
          <p14:tracePt t="11232" x="1397000" y="2825750"/>
          <p14:tracePt t="11265" x="1371600" y="2819400"/>
          <p14:tracePt t="11331" x="1346200" y="2800350"/>
          <p14:tracePt t="11356" x="1327150" y="2800350"/>
          <p14:tracePt t="11389" x="1314450" y="2794000"/>
          <p14:tracePt t="11531" x="1301750" y="2781300"/>
          <p14:tracePt t="11564" x="1295400" y="2774950"/>
          <p14:tracePt t="11765" x="1270000" y="2768600"/>
          <p14:tracePt t="18829" x="1365250" y="2762250"/>
          <p14:tracePt t="18863" x="1466850" y="2730500"/>
          <p14:tracePt t="18883" x="1549400" y="2698750"/>
          <p14:tracePt t="18905" x="1682750" y="2673350"/>
          <p14:tracePt t="18937" x="1847850" y="2647950"/>
          <p14:tracePt t="18968" x="2057400" y="2635250"/>
          <p14:tracePt t="19000" x="2368550" y="2559050"/>
          <p14:tracePt t="19031" x="2736850" y="2470150"/>
          <p14:tracePt t="19063" x="3060700" y="2393950"/>
          <p14:tracePt t="19083" x="3213100" y="2349500"/>
          <p14:tracePt t="19112" x="3556000" y="2279650"/>
          <p14:tracePt t="19139" x="3752850" y="2260600"/>
          <p14:tracePt t="19172" x="3994150" y="2228850"/>
          <p14:tracePt t="19202" x="4343400" y="2171700"/>
          <p14:tracePt t="19232" x="4756150" y="2159000"/>
          <p14:tracePt t="19265" x="5200650" y="2184400"/>
          <p14:tracePt t="19297" x="5549900" y="2197100"/>
          <p14:tracePt t="19329" x="5746750" y="2209800"/>
          <p14:tracePt t="19362" x="5854700" y="2235200"/>
          <p14:tracePt t="19396" x="6083300" y="2279650"/>
          <p14:tracePt t="19420" x="6350000" y="2292350"/>
          <p14:tracePt t="19463" x="6807200" y="2279650"/>
          <p14:tracePt t="19499" x="6959600" y="2279650"/>
          <p14:tracePt t="19530" x="7067550" y="2279650"/>
          <p14:tracePt t="19564" x="7308850" y="2343150"/>
          <p14:tracePt t="19596" x="7480300" y="2368550"/>
          <p14:tracePt t="19628" x="7556500" y="2381250"/>
          <p14:tracePt t="19654" x="7588250" y="2387600"/>
          <p14:tracePt t="19686" x="7651750" y="2413000"/>
          <p14:tracePt t="19717" x="7689850" y="2432050"/>
          <p14:tracePt t="19749" x="7734300" y="2451100"/>
          <p14:tracePt t="19780" x="7816850" y="2489200"/>
          <p14:tracePt t="19813" x="7874000" y="2514600"/>
          <p14:tracePt t="19845" x="7893050" y="2520950"/>
          <p14:tracePt t="19880" x="7931150" y="2552700"/>
          <p14:tracePt t="19899" x="7950200" y="2565400"/>
          <p14:tracePt t="19921" x="7981950" y="2584450"/>
          <p14:tracePt t="19952" x="8001000" y="2603500"/>
          <p14:tracePt t="19971" x="8032750" y="2609850"/>
          <p14:tracePt t="19999" x="8064500" y="2635250"/>
          <p14:tracePt t="20017" x="8083550" y="2641600"/>
          <p14:tracePt t="20047" x="8108950" y="2660650"/>
          <p14:tracePt t="20066" x="8115300" y="2673350"/>
          <p14:tracePt t="20095" x="8121650" y="2679700"/>
          <p14:tracePt t="20116" x="8134350" y="2679700"/>
          <p14:tracePt t="20145" x="8134350" y="2686050"/>
          <p14:tracePt t="20233" x="8140700" y="2698750"/>
          <p14:tracePt t="20267" x="8140700" y="2711450"/>
          <p14:tracePt t="20296" x="8140700" y="2736850"/>
          <p14:tracePt t="20346" x="8140700" y="2749550"/>
          <p14:tracePt t="20378" x="8128000" y="2762250"/>
          <p14:tracePt t="20412" x="8128000" y="2768600"/>
          <p14:tracePt t="20516" x="8128000" y="2774950"/>
          <p14:tracePt t="21145" x="8128000" y="2781300"/>
          <p14:tracePt t="21173" x="8128000" y="2787650"/>
          <p14:tracePt t="21597" x="8134350" y="2787650"/>
          <p14:tracePt t="21661" x="8140700" y="2787650"/>
          <p14:tracePt t="21863" x="8121650" y="2819400"/>
          <p14:tracePt t="21895" x="8032750" y="2876550"/>
          <p14:tracePt t="21928" x="7931150" y="2940050"/>
          <p14:tracePt t="21951" x="7905750" y="2959100"/>
          <p14:tracePt t="21968" x="7886700" y="2971800"/>
          <p14:tracePt t="22001" x="7829550" y="3003550"/>
          <p14:tracePt t="22032" x="7772400" y="3022600"/>
          <p14:tracePt t="22049" x="7766050" y="3028950"/>
          <p14:tracePt t="22078" x="7759700" y="3035300"/>
          <p14:tracePt t="22112" x="7734300" y="3035300"/>
          <p14:tracePt t="22132" x="7721600" y="3028950"/>
          <p14:tracePt t="22162" x="7715250" y="3028950"/>
          <p14:tracePt t="22579" x="7759700" y="3028950"/>
          <p14:tracePt t="22613" x="7835900" y="3009900"/>
          <p14:tracePt t="22645" x="7874000" y="2997200"/>
          <p14:tracePt t="22673" x="7880350" y="2997200"/>
          <p14:tracePt t="22782" x="7886700" y="2990850"/>
          <p14:tracePt t="22846" x="7893050" y="2990850"/>
          <p14:tracePt t="23378" x="7880350" y="2978150"/>
          <p14:tracePt t="23411" x="7867650" y="2971800"/>
          <p14:tracePt t="23711" x="7880350" y="2978150"/>
          <p14:tracePt t="24127" x="7747000" y="3022600"/>
          <p14:tracePt t="24161" x="7448550" y="3111500"/>
          <p14:tracePt t="24197" x="7359650" y="3143250"/>
          <p14:tracePt t="24220" x="7359650" y="3149600"/>
          <p14:tracePt t="24250" x="7327900" y="3155950"/>
          <p14:tracePt t="24282" x="7264400" y="3175000"/>
          <p14:tracePt t="24315" x="7239000" y="3181350"/>
          <p14:tracePt t="24362" x="7226300" y="3194050"/>
          <p14:tracePt t="24396" x="7188200" y="3200400"/>
          <p14:tracePt t="24428" x="7112000" y="3213100"/>
          <p14:tracePt t="24452" x="7048500" y="3213100"/>
          <p14:tracePt t="24482" x="6991350" y="3213100"/>
          <p14:tracePt t="24517" x="6870700" y="3206750"/>
          <p14:tracePt t="24549" x="6813550" y="3206750"/>
          <p14:tracePt t="25095" x="6800850" y="3200400"/>
          <p14:tracePt t="25161" x="6762750" y="3200400"/>
          <p14:tracePt t="25181" x="6724650" y="3213100"/>
          <p14:tracePt t="25203" x="6699250" y="3232150"/>
          <p14:tracePt t="25234" x="6699250" y="3238500"/>
          <p14:tracePt t="25297" x="6667500" y="3238500"/>
          <p14:tracePt t="25316" x="6654800" y="3238500"/>
          <p14:tracePt t="25347" x="6616700" y="3238500"/>
          <p14:tracePt t="25377" x="6565900" y="3213100"/>
          <p14:tracePt t="25411" x="6546850" y="3206750"/>
          <p14:tracePt t="25478" x="6540500" y="3206750"/>
          <p14:tracePt t="25564" x="6527800" y="3200400"/>
          <p14:tracePt t="25596" x="6527800" y="3194050"/>
          <p14:tracePt t="25944" x="6559550" y="3232150"/>
          <p14:tracePt t="25970" x="6578600" y="3244850"/>
          <p14:tracePt t="26000" x="6591300" y="3251200"/>
          <p14:tracePt t="26031" x="6597650" y="3263900"/>
          <p14:tracePt t="26067" x="6604000" y="3270250"/>
          <p14:tracePt t="26144" x="6610350" y="3276600"/>
          <p14:tracePt t="26299" x="6610350" y="3263900"/>
          <p14:tracePt t="26331" x="6610350" y="3251200"/>
          <p14:tracePt t="30862" x="6743700" y="3251200"/>
          <p14:tracePt t="30894" x="7086600" y="3251200"/>
          <p14:tracePt t="30927" x="7245350" y="3251200"/>
          <p14:tracePt t="30959" x="7264400" y="3251200"/>
          <p14:tracePt t="30980" x="7277100" y="3251200"/>
          <p14:tracePt t="31026" x="7467600" y="3251200"/>
          <p14:tracePt t="31046" x="7562850" y="3251200"/>
          <p14:tracePt t="31080" x="7696200" y="3244850"/>
          <p14:tracePt t="31114" x="7753350" y="3244850"/>
          <p14:tracePt t="31145" x="7759700" y="3244850"/>
          <p14:tracePt t="31193" x="7785100" y="3257550"/>
          <p14:tracePt t="31227" x="7829550" y="3282950"/>
          <p14:tracePt t="31247" x="7835900" y="3289300"/>
          <p14:tracePt t="31268" x="7854950" y="3308350"/>
          <p14:tracePt t="31300" x="7874000" y="3327400"/>
          <p14:tracePt t="31331" x="7893050" y="3365500"/>
          <p14:tracePt t="31348" x="7899400" y="3384550"/>
          <p14:tracePt t="31380" x="7937500" y="3486150"/>
          <p14:tracePt t="31411" x="7950200" y="3517900"/>
          <p14:tracePt t="31460" x="7962900" y="3543300"/>
          <p14:tracePt t="31481" x="7962900" y="3556000"/>
          <p14:tracePt t="31511" x="7969250" y="3575050"/>
          <p14:tracePt t="31533" x="7969250" y="3587750"/>
          <p14:tracePt t="31676" x="7975600" y="3613150"/>
          <p14:tracePt t="31726" x="7975600" y="3619500"/>
          <p14:tracePt t="31832" x="7969250" y="3625850"/>
          <p14:tracePt t="31878" x="7962900" y="3625850"/>
          <p14:tracePt t="31927" x="7962900" y="3632200"/>
          <p14:tracePt t="53171" x="8020050" y="3638550"/>
          <p14:tracePt t="53197" x="8064500" y="3638550"/>
          <p14:tracePt t="53227" x="8089900" y="3638550"/>
          <p14:tracePt t="53259" x="8108950" y="3638550"/>
          <p14:tracePt t="53292" x="8172450" y="3644900"/>
          <p14:tracePt t="53322" x="8261350" y="3644900"/>
          <p14:tracePt t="53340" x="8280400" y="3644900"/>
          <p14:tracePt t="53371" x="8318500" y="3651250"/>
          <p14:tracePt t="53404" x="8356600" y="3657600"/>
          <p14:tracePt t="53437" x="8401050" y="3657600"/>
          <p14:tracePt t="53462" x="8432800" y="3657600"/>
          <p14:tracePt t="53492" x="8439150" y="3663950"/>
          <p14:tracePt t="53525" x="8458200" y="3663950"/>
          <p14:tracePt t="53557" x="8464550" y="3663950"/>
          <p14:tracePt t="53637" x="8445500" y="3663950"/>
          <p14:tracePt t="53670" x="8394700" y="3663950"/>
          <p14:tracePt t="53698" x="8343900" y="3663950"/>
          <p14:tracePt t="53725" x="8299450" y="3670300"/>
          <p14:tracePt t="53759" x="8280400" y="3670300"/>
          <p14:tracePt t="53789" x="8261350" y="3670300"/>
          <p14:tracePt t="53822" x="8223250" y="3676650"/>
          <p14:tracePt t="53855" x="8216900" y="3676650"/>
          <p14:tracePt t="53887" x="8204200" y="3676650"/>
          <p14:tracePt t="53921" x="8178800" y="3676650"/>
          <p14:tracePt t="53947" x="8172450" y="3676650"/>
          <p14:tracePt t="53978" x="8153400" y="3676650"/>
          <p14:tracePt t="54010" x="8121650" y="3676650"/>
          <p14:tracePt t="54040" x="8108950" y="3676650"/>
          <p14:tracePt t="54074" x="8102600" y="3676650"/>
          <p14:tracePt t="54137" x="8051800" y="3683000"/>
          <p14:tracePt t="54171" x="8032750" y="3683000"/>
          <p14:tracePt t="54197" x="8007350" y="3689350"/>
          <p14:tracePt t="54228" x="7981950" y="3695700"/>
          <p14:tracePt t="54404" x="7994650" y="3695700"/>
          <p14:tracePt t="54437" x="8007350" y="3695700"/>
          <p14:tracePt t="54462" x="8026400" y="3695700"/>
          <p14:tracePt t="54491" x="8051800" y="3689350"/>
          <p14:tracePt t="54573" x="8077200" y="3689350"/>
          <p14:tracePt t="54606" x="8108950" y="3689350"/>
          <p14:tracePt t="54637" x="8140700" y="3683000"/>
          <p14:tracePt t="54670" x="8159750" y="3676650"/>
          <p14:tracePt t="54823" x="8185150" y="3676650"/>
          <p14:tracePt t="54854" x="8185150" y="3683000"/>
          <p14:tracePt t="55654" x="8153400" y="3727450"/>
          <p14:tracePt t="55687" x="8083550" y="3790950"/>
          <p14:tracePt t="55722" x="8007350" y="3860800"/>
          <p14:tracePt t="55771" x="7950200" y="3911600"/>
          <p14:tracePt t="55806" x="7829550" y="3987800"/>
          <p14:tracePt t="55839" x="7791450" y="4006850"/>
          <p14:tracePt t="55971" x="7740650" y="4044950"/>
          <p14:tracePt t="55991" x="7715250" y="4057650"/>
          <p14:tracePt t="56037" x="7696200" y="4083050"/>
          <p14:tracePt t="56058" x="7689850" y="4089400"/>
          <p14:tracePt t="56170" x="7677150" y="4102100"/>
          <p14:tracePt t="56237" x="7677150" y="4108450"/>
          <p14:tracePt t="56486" x="7645400" y="4102100"/>
          <p14:tracePt t="56510" x="7639050" y="4102100"/>
          <p14:tracePt t="56669" x="7639050" y="4095750"/>
          <p14:tracePt t="75986" x="7486650" y="4006850"/>
          <p14:tracePt t="76017" x="7118350" y="3810000"/>
          <p14:tracePt t="76037" x="7086600" y="3797300"/>
          <p14:tracePt t="76115" x="7042150" y="3778250"/>
          <p14:tracePt t="76141" x="6921500" y="3740150"/>
          <p14:tracePt t="76173" x="6629400" y="3721100"/>
          <p14:tracePt t="76204" x="6432550" y="3790950"/>
          <p14:tracePt t="76236" x="6292850" y="3835400"/>
          <p14:tracePt t="76266" x="6140450" y="3886200"/>
          <p14:tracePt t="76298" x="6000750" y="3930650"/>
          <p14:tracePt t="76332" x="5886450" y="3968750"/>
          <p14:tracePt t="76365" x="5803900" y="4006850"/>
          <p14:tracePt t="76391" x="5727700" y="4032250"/>
          <p14:tracePt t="76421" x="5600700" y="4095750"/>
          <p14:tracePt t="76454" x="5422900" y="4152900"/>
          <p14:tracePt t="76485" x="5270500" y="4191000"/>
          <p14:tracePt t="76517" x="5207000" y="4210050"/>
          <p14:tracePt t="76548" x="5156200" y="4267200"/>
          <p14:tracePt t="76582" x="5111750" y="4298950"/>
          <p14:tracePt t="76615" x="5086350" y="4311650"/>
          <p14:tracePt t="76641" x="5029200" y="4330700"/>
          <p14:tracePt t="76673" x="4927600" y="4362450"/>
          <p14:tracePt t="76705" x="4864100" y="4387850"/>
          <p14:tracePt t="76720" x="4857750" y="4394200"/>
          <p14:tracePt t="76737" x="4845050" y="4400550"/>
          <p14:tracePt t="76753" x="4838700" y="4419600"/>
          <p14:tracePt t="76769" x="4819650" y="4432300"/>
          <p14:tracePt t="76799" x="4787900" y="4470400"/>
          <p14:tracePt t="76833" x="4743450" y="4514850"/>
          <p14:tracePt t="76852" x="4724400" y="4540250"/>
          <p14:tracePt t="76883" x="4660900" y="4616450"/>
          <p14:tracePt t="76907" x="4635500" y="4635500"/>
          <p14:tracePt t="77148" x="4679950" y="4667250"/>
          <p14:tracePt t="77173" x="4718050" y="4692650"/>
          <p14:tracePt t="77205" x="4730750" y="4705350"/>
          <p14:tracePt t="77251" x="4737100" y="4711700"/>
          <p14:tracePt t="78049" x="4756150" y="4711700"/>
          <p14:tracePt t="78116" x="4749800" y="4610100"/>
          <p14:tracePt t="78148" x="4800600" y="4419600"/>
          <p14:tracePt t="78172" x="4864100" y="4235450"/>
          <p14:tracePt t="78205" x="4946650" y="3949700"/>
          <p14:tracePt t="78235" x="4978400" y="3441700"/>
          <p14:tracePt t="78266" x="5035550" y="3003550"/>
          <p14:tracePt t="78299" x="5137150" y="2717800"/>
          <p14:tracePt t="78331" x="5219700" y="2508250"/>
          <p14:tracePt t="78365" x="5264150" y="2343150"/>
          <p14:tracePt t="78398" x="5321300" y="2184400"/>
          <p14:tracePt t="78422" x="5365750" y="2038350"/>
          <p14:tracePt t="78455" x="5384800" y="1911350"/>
          <p14:tracePt t="78486" x="5403850" y="1822450"/>
          <p14:tracePt t="78519" x="5473700" y="1708150"/>
          <p14:tracePt t="78548" x="5537200" y="1600200"/>
          <p14:tracePt t="78582" x="5543550" y="1568450"/>
          <p14:tracePt t="78615" x="5556250" y="1562100"/>
          <p14:tracePt t="78648" x="5568950" y="1536700"/>
          <p14:tracePt t="78672" x="5581650" y="1530350"/>
          <p14:tracePt t="78704" x="5588000" y="1530350"/>
          <p14:tracePt t="78737" x="5638800" y="1524000"/>
          <p14:tracePt t="78782" x="5670550" y="1524000"/>
          <p14:tracePt t="78816" x="5708650" y="1549400"/>
          <p14:tracePt t="78848" x="5734050" y="1574800"/>
          <p14:tracePt t="78882" x="5753100" y="1600200"/>
          <p14:tracePt t="78931" x="5753100" y="1606550"/>
          <p14:tracePt t="79032" x="5753100" y="1568450"/>
          <p14:tracePt t="79066" x="5740400" y="1530350"/>
          <p14:tracePt t="79165" x="5740400" y="1562100"/>
          <p14:tracePt t="79190" x="5746750" y="1600200"/>
          <p14:tracePt t="79220" x="5753100" y="1644650"/>
          <p14:tracePt t="79282" x="5753100" y="1651000"/>
          <p14:tracePt t="79348" x="5740400" y="1625600"/>
          <p14:tracePt t="79382" x="5740400" y="1606550"/>
          <p14:tracePt t="79470" x="5740400" y="1619250"/>
          <p14:tracePt t="79488" x="5740400" y="1631950"/>
          <p14:tracePt t="79519" x="5740400" y="1638300"/>
          <p14:tracePt t="79632" x="5734050" y="1612900"/>
          <p14:tracePt t="79784" x="5734050" y="1631950"/>
          <p14:tracePt t="79815" x="5734050" y="1638300"/>
          <p14:tracePt t="79931" x="5721350" y="1600200"/>
          <p14:tracePt t="81847" x="5689600" y="1612900"/>
          <p14:tracePt t="81881" x="5664200" y="1631950"/>
          <p14:tracePt t="81914" x="5651500" y="1631950"/>
          <p14:tracePt t="81934" x="5651500" y="1638300"/>
          <p14:tracePt t="82050" x="5626100" y="1682750"/>
          <p14:tracePt t="82082" x="5588000" y="1727200"/>
          <p14:tracePt t="82101" x="5549900" y="1771650"/>
          <p14:tracePt t="82132" x="5416550" y="1898650"/>
          <p14:tracePt t="82164" x="5232400" y="2025650"/>
          <p14:tracePt t="82190" x="5048250" y="2165350"/>
          <p14:tracePt t="82221" x="4800600" y="2381250"/>
          <p14:tracePt t="82252" x="4578350" y="2552700"/>
          <p14:tracePt t="82284" x="4298950" y="2762250"/>
          <p14:tracePt t="82315" x="3854450" y="3206750"/>
          <p14:tracePt t="82335" x="3683000" y="3378200"/>
          <p14:tracePt t="82365" x="3422650" y="3670300"/>
          <p14:tracePt t="82397" x="3244850" y="3930650"/>
          <p14:tracePt t="82430" x="3086100" y="4210050"/>
          <p14:tracePt t="82456" x="3035300" y="4343400"/>
          <p14:tracePt t="82487" x="3016250" y="4464050"/>
          <p14:tracePt t="82518" x="3022600" y="4591050"/>
          <p14:tracePt t="82550" x="3035300" y="4699000"/>
          <p14:tracePt t="82581" x="3041650" y="4768850"/>
          <p14:tracePt t="82613" x="3028950" y="4806950"/>
          <p14:tracePt t="82646" x="3016250" y="4838700"/>
          <p14:tracePt t="82680" x="3003550" y="4857750"/>
          <p14:tracePt t="82705" x="2990850" y="4870450"/>
          <p14:tracePt t="82736" x="2965450" y="4889500"/>
          <p14:tracePt t="82864" x="2959100" y="4889500"/>
          <p14:tracePt t="83366" x="2787650" y="4851400"/>
          <p14:tracePt t="83397" x="2781300" y="4851400"/>
          <p14:tracePt t="83447" x="2711450" y="4895850"/>
          <p14:tracePt t="83471" x="2571750" y="4972050"/>
          <p14:tracePt t="83487" x="2463800" y="5022850"/>
          <p14:tracePt t="83519" x="2374900" y="5086350"/>
          <p14:tracePt t="83551" x="2330450" y="5130800"/>
          <p14:tracePt t="83582" x="2235200" y="5194300"/>
          <p14:tracePt t="83614" x="2133600" y="5276850"/>
          <p14:tracePt t="83646" x="2044700" y="5346700"/>
          <p14:tracePt t="83680" x="1987550" y="5384800"/>
          <p14:tracePt t="83706" x="1962150" y="5410200"/>
          <p14:tracePt t="83816" x="1943100" y="5410200"/>
          <p14:tracePt t="83865" x="1898650" y="5403850"/>
          <p14:tracePt t="83896" x="1866900" y="5391150"/>
          <p14:tracePt t="83930" x="1797050" y="5334000"/>
          <p14:tracePt t="83956" x="1746250" y="5302250"/>
          <p14:tracePt t="83987" x="1739900" y="5302250"/>
          <p14:tracePt t="84097" x="1739900" y="5295900"/>
          <p14:tracePt t="84332" x="1765300" y="5302250"/>
          <p14:tracePt t="84364" x="1778000" y="5308600"/>
          <p14:tracePt t="84430" x="1835150" y="5321300"/>
          <p14:tracePt t="84456" x="1949450" y="5334000"/>
          <p14:tracePt t="84487" x="2171700" y="5346700"/>
          <p14:tracePt t="84520" x="2387600" y="5346700"/>
          <p14:tracePt t="84549" x="2571750" y="5353050"/>
          <p14:tracePt t="84582" x="2705100" y="5359400"/>
          <p14:tracePt t="84615" x="2794000" y="5359400"/>
          <p14:tracePt t="84646" x="2857500" y="5359400"/>
          <p14:tracePt t="84679" x="3009900" y="5359400"/>
          <p14:tracePt t="84714" x="3162300" y="5372100"/>
          <p14:tracePt t="84738" x="3232150" y="5372100"/>
          <p14:tracePt t="84768" x="3244850" y="5372100"/>
          <p14:tracePt t="84996" x="3251200" y="5372100"/>
          <p14:tracePt t="86697" x="3308350" y="5334000"/>
          <p14:tracePt t="86722" x="3441700" y="5276850"/>
          <p14:tracePt t="86755" x="3575050" y="5194300"/>
          <p14:tracePt t="86785" x="3606800" y="5175250"/>
          <p14:tracePt t="86817" x="3625850" y="5143500"/>
          <p14:tracePt t="86848" x="3657600" y="5086350"/>
          <p14:tracePt t="86880" x="3695700" y="5003800"/>
          <p14:tracePt t="86914" x="3714750" y="4972050"/>
          <p14:tracePt t="86946" x="3714750" y="4953000"/>
          <p14:tracePt t="86980" x="3727450" y="4921250"/>
          <p14:tracePt t="86999" x="3740150" y="4908550"/>
          <p14:tracePt t="87034" x="3752850" y="4889500"/>
          <p14:tracePt t="87067" x="3759200" y="4876800"/>
          <p14:tracePt t="87084" x="3759200" y="4870450"/>
          <p14:tracePt t="87114" x="3771900" y="4857750"/>
          <p14:tracePt t="88213" x="3771900" y="4895850"/>
          <p14:tracePt t="88238" x="3771900" y="4908550"/>
          <p14:tracePt t="88270" x="3765550" y="4927600"/>
          <p14:tracePt t="88317" x="3765550" y="4940300"/>
          <p14:tracePt t="88349" x="3765550" y="4959350"/>
          <p14:tracePt t="88379" x="3765550" y="4972050"/>
          <p14:tracePt t="88429" x="3765550" y="4991100"/>
          <p14:tracePt t="88462" x="3765550" y="5016500"/>
          <p14:tracePt t="88495" x="3765550" y="5035550"/>
          <p14:tracePt t="88520" x="3765550" y="5060950"/>
          <p14:tracePt t="88551" x="3765550" y="5086350"/>
          <p14:tracePt t="88583" x="3771900" y="5111750"/>
          <p14:tracePt t="88614" x="3771900" y="5137150"/>
          <p14:tracePt t="88648" x="3778250" y="5162550"/>
          <p14:tracePt t="88678" x="3784600" y="5175250"/>
          <p14:tracePt t="88712" x="3784600" y="5181600"/>
          <p14:tracePt t="88745" x="3784600" y="5194300"/>
          <p14:tracePt t="88928" x="3784600" y="5200650"/>
          <p14:tracePt t="88995" x="3784600" y="5207000"/>
          <p14:tracePt t="89779" x="3803650" y="5207000"/>
          <p14:tracePt t="89818" x="3803650" y="5213350"/>
          <p14:tracePt t="89849" x="3816350" y="5213350"/>
          <p14:tracePt t="89879" x="3854450" y="5213350"/>
          <p14:tracePt t="89913" x="3917950" y="5219700"/>
          <p14:tracePt t="89946" x="3962400" y="5232400"/>
          <p14:tracePt t="89978" x="3975100" y="5238750"/>
          <p14:tracePt t="90001" x="3987800" y="5238750"/>
          <p14:tracePt t="90045" x="4051300" y="5238750"/>
          <p14:tracePt t="90083" x="4102100" y="5238750"/>
          <p14:tracePt t="90115" x="4159250" y="5245100"/>
          <p14:tracePt t="90146" x="4229100" y="5264150"/>
          <p14:tracePt t="90178" x="4343400" y="5295900"/>
          <p14:tracePt t="90211" x="4489450" y="5314950"/>
          <p14:tracePt t="90245" x="4610100" y="5321300"/>
          <p14:tracePt t="90271" x="4686300" y="5334000"/>
          <p14:tracePt t="90302" x="4781550" y="5359400"/>
          <p14:tracePt t="90334" x="4864100" y="5384800"/>
          <p14:tracePt t="90367" x="4921250" y="5391150"/>
          <p14:tracePt t="90396" x="4972050" y="5391150"/>
          <p14:tracePt t="90429" x="5130800" y="5397500"/>
          <p14:tracePt t="90449" x="5207000" y="5403850"/>
          <p14:tracePt t="90478" x="5334000" y="5403850"/>
          <p14:tracePt t="90500" x="5378450" y="5403850"/>
          <p14:tracePt t="90545" x="5416550" y="5403850"/>
          <p14:tracePt t="90583" x="5480050" y="5410200"/>
          <p14:tracePt t="90616" x="5549900" y="5429250"/>
          <p14:tracePt t="90646" x="5613400" y="5461000"/>
          <p14:tracePt t="90679" x="5676900" y="5480050"/>
          <p14:tracePt t="90711" x="5778500" y="5492750"/>
          <p14:tracePt t="90745" x="5892800" y="5499100"/>
          <p14:tracePt t="90771" x="5962650" y="5499100"/>
          <p14:tracePt t="90802" x="6019800" y="5499100"/>
          <p14:tracePt t="90833" x="6070600" y="5492750"/>
          <p14:tracePt t="90867" x="6089650" y="5486400"/>
          <p14:tracePt t="90896" x="6121400" y="5480050"/>
          <p14:tracePt t="90928" x="6261100" y="5467350"/>
          <p14:tracePt t="90961" x="6527800" y="5441950"/>
          <p14:tracePt t="90994" x="6769100" y="5397500"/>
          <p14:tracePt t="91020" x="6838950" y="5372100"/>
          <p14:tracePt t="91052" x="6845300" y="5365750"/>
          <p14:tracePt t="91084" x="6851650" y="5365750"/>
          <p14:tracePt t="91578" x="6851650" y="5353050"/>
          <p14:tracePt t="91598" x="6851650" y="5346700"/>
          <p14:tracePt t="91744" x="6845300" y="5327650"/>
          <p14:tracePt t="91771" x="6845300" y="5321300"/>
          <p14:tracePt t="93616" x="6838950" y="5314950"/>
          <p14:tracePt t="93879" x="6826250" y="5314950"/>
          <p14:tracePt t="93961" x="6826250" y="5308600"/>
          <p14:tracePt t="98898" x="6642100" y="4921250"/>
          <p14:tracePt t="98929" x="6445250" y="4356100"/>
          <p14:tracePt t="98962" x="6280150" y="3898900"/>
          <p14:tracePt t="98993" x="6191250" y="3556000"/>
          <p14:tracePt t="99026" x="6159500" y="3251200"/>
          <p14:tracePt t="99059" x="6191250" y="2984500"/>
          <p14:tracePt t="99085" x="6178550" y="2800350"/>
          <p14:tracePt t="99118" x="6115050" y="2679700"/>
          <p14:tracePt t="99148" x="6064250" y="2603500"/>
          <p14:tracePt t="99180" x="5975350" y="2368550"/>
          <p14:tracePt t="99212" x="5816600" y="2082800"/>
          <p14:tracePt t="99243" x="5695950" y="1828800"/>
          <p14:tracePt t="99276" x="5651500" y="1676400"/>
          <p14:tracePt t="99309" x="5645150" y="1644650"/>
          <p14:tracePt t="99397" x="5657850" y="1644650"/>
          <p14:tracePt t="99527" x="5670550" y="1625600"/>
          <p14:tracePt t="99546" x="5670550" y="1619250"/>
          <p14:tracePt t="99576" x="5670550" y="16129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Concentration-Response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 calculation: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7071" y="1533810"/>
            <a:ext cx="5265174" cy="107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605862"/>
                <a:ext cx="8231099" cy="1697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7050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𝑑𝑒𝑎𝑡h𝑠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𝑦𝑒𝑎𝑟</m:t>
                              </m:r>
                            </m:den>
                          </m:f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1.06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0" dirty="0" smtClean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=−208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𝑑𝑒𝑎𝑡h𝑠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𝑦𝑒𝑎𝑟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05862"/>
                <a:ext cx="8231099" cy="1697901"/>
              </a:xfrm>
              <a:prstGeom prst="rect">
                <a:avLst/>
              </a:prstGeom>
              <a:blipFill>
                <a:blip r:embed="rId5"/>
                <a:stretch>
                  <a:fillRect b="-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0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15"/>
    </mc:Choice>
    <mc:Fallback>
      <p:transition spd="slow" advTm="9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Cost-Effectiveness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Idea</a:t>
            </a:r>
            <a:r>
              <a:rPr lang="en-US" dirty="0"/>
              <a:t>: prioritize emissions reductions that bring most benefit for least cost</a:t>
            </a:r>
          </a:p>
          <a:p>
            <a:r>
              <a:rPr lang="en-US" b="1" u="sng" dirty="0"/>
              <a:t>Needs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Number of lives saved (from RCM)</a:t>
            </a:r>
          </a:p>
          <a:p>
            <a:pPr lvl="1"/>
            <a:r>
              <a:rPr lang="en-US" dirty="0"/>
              <a:t>Implementation cost of the policy ($)</a:t>
            </a:r>
          </a:p>
          <a:p>
            <a:r>
              <a:rPr lang="en-US" dirty="0"/>
              <a:t>The cost-effectiveness metric is the ratio: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Lower cost (per life saved) is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4045935"/>
                <a:ext cx="8074855" cy="596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𝑒𝑓𝑓𝑒𝑐𝑡𝑖𝑣𝑒𝑛𝑒𝑠𝑠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𝑖𝑚𝑝𝑙𝑒𝑚𝑒𝑛𝑡𝑎𝑡𝑖𝑜𝑛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($)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𝑙𝑖𝑣𝑒𝑠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𝑠𝑎𝑣𝑒𝑑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45935"/>
                <a:ext cx="8074855" cy="5968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75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71"/>
    </mc:Choice>
    <mc:Fallback>
      <p:transition spd="slow" advTm="45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664" x="2698750" y="4394200"/>
          <p14:tracePt t="8687" x="2908300" y="4337050"/>
          <p14:tracePt t="8703" x="2984500" y="4222750"/>
          <p14:tracePt t="8734" x="3168650" y="3886200"/>
          <p14:tracePt t="8753" x="3295650" y="3702050"/>
          <p14:tracePt t="8782" x="3632200" y="3409950"/>
          <p14:tracePt t="8802" x="3765550" y="3270250"/>
          <p14:tracePt t="8831" x="3860800" y="2914650"/>
          <p14:tracePt t="8864" x="3689350" y="2476500"/>
          <p14:tracePt t="8890" x="3435350" y="2209800"/>
          <p14:tracePt t="8920" x="3371850" y="2171700"/>
          <p14:tracePt t="10797" x="3435350" y="2178050"/>
          <p14:tracePt t="10831" x="3778250" y="2165350"/>
          <p14:tracePt t="10864" x="4064000" y="2165350"/>
          <p14:tracePt t="10889" x="4171950" y="2165350"/>
          <p14:tracePt t="10922" x="4318000" y="2159000"/>
          <p14:tracePt t="10953" x="4667250" y="2133600"/>
          <p14:tracePt t="10986" x="4984750" y="2108200"/>
          <p14:tracePt t="11017" x="5143500" y="2089150"/>
          <p14:tracePt t="11048" x="5213350" y="2057400"/>
          <p14:tracePt t="11080" x="5327650" y="2025650"/>
          <p14:tracePt t="11113" x="5441950" y="1993900"/>
          <p14:tracePt t="11141" x="5454650" y="1987550"/>
          <p14:tracePt t="11173" x="5492750" y="1974850"/>
          <p14:tracePt t="11204" x="5613400" y="1943100"/>
          <p14:tracePt t="11235" x="5734050" y="1905000"/>
          <p14:tracePt t="11265" x="5765800" y="1892300"/>
          <p14:tracePt t="11397" x="5765800" y="1854200"/>
          <p14:tracePt t="11423" x="5759450" y="1841500"/>
          <p14:tracePt t="11453" x="5753100" y="1828800"/>
          <p14:tracePt t="11485" x="5721350" y="1771650"/>
          <p14:tracePt t="11517" x="5702300" y="1733550"/>
          <p14:tracePt t="11548" x="5695950" y="1720850"/>
          <p14:tracePt t="11582" x="5689600" y="1714500"/>
          <p14:tracePt t="14347" x="5486400" y="1733550"/>
          <p14:tracePt t="14380" x="5435600" y="1733550"/>
          <p14:tracePt t="14413" x="5429250" y="1733550"/>
          <p14:tracePt t="14502" x="5422900" y="1733550"/>
          <p14:tracePt t="14696" x="5486400" y="1733550"/>
          <p14:tracePt t="14717" x="5518150" y="1733550"/>
          <p14:tracePt t="14751" x="5588000" y="1739900"/>
          <p14:tracePt t="14782" x="5632450" y="1739900"/>
          <p14:tracePt t="14814" x="5651500" y="1739900"/>
          <p14:tracePt t="14848" x="5715000" y="1758950"/>
          <p14:tracePt t="14867" x="5753100" y="1758950"/>
          <p14:tracePt t="14897" x="5797550" y="1765300"/>
          <p14:tracePt t="14923" x="5810250" y="1765300"/>
          <p14:tracePt t="16346" x="5340350" y="1847850"/>
          <p14:tracePt t="16380" x="4813300" y="1924050"/>
          <p14:tracePt t="16413" x="4521200" y="1968500"/>
          <p14:tracePt t="16446" x="4483100" y="1981200"/>
          <p14:tracePt t="16472" x="4457700" y="1987550"/>
          <p14:tracePt t="16499" x="4356100" y="2012950"/>
          <p14:tracePt t="16534" x="4044950" y="2051050"/>
          <p14:tracePt t="16567" x="3752850" y="2101850"/>
          <p14:tracePt t="16596" x="3581400" y="2120900"/>
          <p14:tracePt t="16630" x="3524250" y="2139950"/>
          <p14:tracePt t="16662" x="3467100" y="2146300"/>
          <p14:tracePt t="16688" x="3429000" y="2146300"/>
          <p14:tracePt t="16717" x="3390900" y="2152650"/>
          <p14:tracePt t="16752" x="3308350" y="2165350"/>
          <p14:tracePt t="16767" x="3289300" y="2165350"/>
          <p14:tracePt t="16800" x="3238500" y="2171700"/>
          <p14:tracePt t="17565" x="3105150" y="2184400"/>
          <p14:tracePt t="17596" x="3022600" y="2203450"/>
          <p14:tracePt t="17630" x="3016250" y="2203450"/>
          <p14:tracePt t="17695" x="2965450" y="2235200"/>
          <p14:tracePt t="17717" x="2921000" y="2260600"/>
          <p14:tracePt t="17751" x="2914650" y="2279650"/>
          <p14:tracePt t="25395" x="2870200" y="2324100"/>
          <p14:tracePt t="25429" x="2870200" y="2355850"/>
          <p14:tracePt t="25460" x="2940050" y="2413000"/>
          <p14:tracePt t="25493" x="3105150" y="2463800"/>
          <p14:tracePt t="25520" x="3321050" y="2489200"/>
          <p14:tracePt t="25551" x="3708400" y="2514600"/>
          <p14:tracePt t="25583" x="4152900" y="2533650"/>
          <p14:tracePt t="25616" x="4629150" y="2533650"/>
          <p14:tracePt t="25644" x="5048250" y="2495550"/>
          <p14:tracePt t="25678" x="5378450" y="2476500"/>
          <p14:tracePt t="25710" x="5492750" y="2476500"/>
          <p14:tracePt t="25745" x="5505450" y="2482850"/>
          <p14:tracePt t="25769" x="5530850" y="2495550"/>
          <p14:tracePt t="25802" x="5657850" y="2559050"/>
          <p14:tracePt t="25834" x="5816600" y="2603500"/>
          <p14:tracePt t="25865" x="5975350" y="2628900"/>
          <p14:tracePt t="25897" x="6197600" y="2628900"/>
          <p14:tracePt t="25928" x="6318250" y="2628900"/>
          <p14:tracePt t="26043" x="6343650" y="2641600"/>
          <p14:tracePt t="26068" x="6362700" y="2654300"/>
          <p14:tracePt t="26099" x="6381750" y="2660650"/>
          <p14:tracePt t="26145" x="6394450" y="2667000"/>
          <p14:tracePt t="26462" x="6413500" y="2673350"/>
          <p14:tracePt t="26511" x="6432550" y="2686050"/>
          <p14:tracePt t="26536" x="6445250" y="2692400"/>
          <p14:tracePt t="26567" x="6451600" y="2692400"/>
          <p14:tracePt t="28912" x="6477000" y="2724150"/>
          <p14:tracePt t="28943" x="6521450" y="2787650"/>
          <p14:tracePt t="28976" x="6553200" y="2838450"/>
          <p14:tracePt t="29010" x="6565900" y="2863850"/>
          <p14:tracePt t="29042" x="6578600" y="2876550"/>
          <p14:tracePt t="29069" x="6584950" y="2901950"/>
          <p14:tracePt t="29096" x="6604000" y="2952750"/>
          <p14:tracePt t="29132" x="6616700" y="2990850"/>
          <p14:tracePt t="29146" x="6616700" y="2997200"/>
          <p14:tracePt t="29181" x="6623050" y="3016250"/>
          <p14:tracePt t="29197" x="6623050" y="3022600"/>
          <p14:tracePt t="29214" x="6629400" y="3022600"/>
          <p14:tracePt t="29364" x="6629400" y="3035300"/>
          <p14:tracePt t="29478" x="6629400" y="3048000"/>
          <p14:tracePt t="29526" x="6629400" y="3054350"/>
          <p14:tracePt t="29615" x="6629400" y="3067050"/>
          <p14:tracePt t="29646" x="6623050" y="3098800"/>
          <p14:tracePt t="29680" x="6623050" y="3130550"/>
          <p14:tracePt t="29710" x="6623050" y="3143250"/>
          <p14:tracePt t="30292" x="6584950" y="3136900"/>
          <p14:tracePt t="30342" x="6578600" y="3136900"/>
          <p14:tracePt t="31194" x="6673850" y="3149600"/>
          <p14:tracePt t="31260" x="6604000" y="3149600"/>
          <p14:tracePt t="31293" x="6413500" y="2965450"/>
          <p14:tracePt t="31858" x="6483350" y="3003550"/>
          <p14:tracePt t="31882" x="6534150" y="3035300"/>
          <p14:tracePt t="31914" x="6546850" y="3035300"/>
          <p14:tracePt t="31945" x="6553200" y="3041650"/>
          <p14:tracePt t="31976" x="6572250" y="3048000"/>
          <p14:tracePt t="32026" x="6572250" y="3073400"/>
          <p14:tracePt t="32059" x="6553200" y="3117850"/>
          <p14:tracePt t="32085" x="6445250" y="3181350"/>
          <p14:tracePt t="32112" x="6311900" y="3232150"/>
          <p14:tracePt t="32146" x="5975350" y="3333750"/>
          <p14:tracePt t="32181" x="5454650" y="3467100"/>
          <p14:tracePt t="32195" x="5372100" y="3492500"/>
          <p14:tracePt t="32213" x="5175250" y="3543300"/>
          <p14:tracePt t="32230" x="5060950" y="3575050"/>
          <p14:tracePt t="32246" x="5010150" y="3587750"/>
          <p14:tracePt t="32275" x="4997450" y="3587750"/>
          <p14:tracePt t="32309" x="4902200" y="3581400"/>
          <p14:tracePt t="32328" x="4864100" y="3568700"/>
          <p14:tracePt t="32350" x="4781550" y="3562350"/>
          <p14:tracePt t="32382" x="4610100" y="3549650"/>
          <p14:tracePt t="32413" x="4476750" y="3543300"/>
          <p14:tracePt t="32429" x="4425950" y="3543300"/>
          <p14:tracePt t="32445" x="4368800" y="3543300"/>
          <p14:tracePt t="32479" x="4248150" y="3543300"/>
          <p14:tracePt t="32510" x="4044950" y="3549650"/>
          <p14:tracePt t="32530" x="3968750" y="3562350"/>
          <p14:tracePt t="32559" x="3873500" y="3562350"/>
          <p14:tracePt t="32585" x="3765550" y="3562350"/>
          <p14:tracePt t="32615" x="3530600" y="3556000"/>
          <p14:tracePt t="32659" x="3149600" y="3530600"/>
          <p14:tracePt t="32679" x="2914650" y="3530600"/>
          <p14:tracePt t="32710" x="2679700" y="3530600"/>
          <p14:tracePt t="32744" x="2527300" y="3530600"/>
          <p14:tracePt t="32775" x="2438400" y="3536950"/>
          <p14:tracePt t="32809" x="2330450" y="3536950"/>
          <p14:tracePt t="32834" x="2266950" y="3543300"/>
          <p14:tracePt t="32866" x="2159000" y="3562350"/>
          <p14:tracePt t="32908" x="1936750" y="3606800"/>
          <p14:tracePt t="32930" x="1822450" y="3638550"/>
          <p14:tracePt t="32959" x="1739900" y="3638550"/>
          <p14:tracePt t="32992" x="1644650" y="3651250"/>
          <p14:tracePt t="33025" x="1600200" y="3651250"/>
          <p14:tracePt t="33058" x="1555750" y="3657600"/>
          <p14:tracePt t="33092" x="1460500" y="3676650"/>
          <p14:tracePt t="33116" x="1314450" y="3708400"/>
          <p14:tracePt t="33158" x="1193800" y="3740150"/>
          <p14:tracePt t="33225" x="1193800" y="3746500"/>
          <p14:tracePt t="33775" x="1276350" y="3759200"/>
          <p14:tracePt t="33808" x="1301750" y="3759200"/>
          <p14:tracePt t="33835" x="1314450" y="3759200"/>
          <p14:tracePt t="33866" x="1358900" y="3771900"/>
          <p14:tracePt t="33898" x="1460500" y="3771900"/>
          <p14:tracePt t="33930" x="1504950" y="3771900"/>
          <p14:tracePt t="34558" x="1574800" y="3771900"/>
          <p14:tracePt t="34825" x="1651000" y="3778250"/>
          <p14:tracePt t="34858" x="1790700" y="3784600"/>
          <p14:tracePt t="34883" x="1924050" y="3790950"/>
          <p14:tracePt t="34914" x="2120900" y="3822700"/>
          <p14:tracePt t="34946" x="2324100" y="3835400"/>
          <p14:tracePt t="34976" x="2508250" y="3835400"/>
          <p14:tracePt t="35009" x="2616200" y="3835400"/>
          <p14:tracePt t="35042" x="2705100" y="3835400"/>
          <p14:tracePt t="35075" x="2730500" y="3835400"/>
          <p14:tracePt t="35227" x="2711450" y="3835400"/>
          <p14:tracePt t="35259" x="2692400" y="3822700"/>
          <p14:tracePt t="35525" x="2635250" y="3898900"/>
          <p14:tracePt t="35558" x="2565400" y="3994150"/>
          <p14:tracePt t="35578" x="2559050" y="4025900"/>
          <p14:tracePt t="35608" x="2552700" y="4051300"/>
          <p14:tracePt t="35634" x="2552700" y="4076700"/>
          <p14:tracePt t="35664" x="2565400" y="4102100"/>
          <p14:tracePt t="35695" x="2660650" y="4114800"/>
          <p14:tracePt t="35712" x="2768600" y="4114800"/>
          <p14:tracePt t="35745" x="3060700" y="4114800"/>
          <p14:tracePt t="35776" x="3270250" y="4108450"/>
          <p14:tracePt t="35808" x="3479800" y="4102100"/>
          <p14:tracePt t="35841" x="3822700" y="4076700"/>
          <p14:tracePt t="35874" x="4191000" y="4044950"/>
          <p14:tracePt t="35898" x="4324350" y="4032250"/>
          <p14:tracePt t="35929" x="4368800" y="4032250"/>
          <p14:tracePt t="35961" x="4445000" y="4032250"/>
          <p14:tracePt t="35993" x="4597400" y="4044950"/>
          <p14:tracePt t="36025" x="4724400" y="4057650"/>
          <p14:tracePt t="36057" x="4749800" y="4057650"/>
          <p14:tracePt t="36090" x="4781550" y="4064000"/>
          <p14:tracePt t="36124" x="4826000" y="4070350"/>
          <p14:tracePt t="36148" x="4857750" y="4070350"/>
          <p14:tracePt t="36179" x="4889500" y="4076700"/>
          <p14:tracePt t="36212" x="4946650" y="4076700"/>
          <p14:tracePt t="36242" x="5003800" y="4076700"/>
          <p14:tracePt t="36274" x="5022850" y="4083050"/>
          <p14:tracePt t="36310" x="5060950" y="4095750"/>
          <p14:tracePt t="36328" x="5092700" y="4102100"/>
          <p14:tracePt t="36351" x="5111750" y="4102100"/>
          <p14:tracePt t="36460" x="5168900" y="4108450"/>
          <p14:tracePt t="36493" x="5257800" y="4114800"/>
          <p14:tracePt t="36525" x="5302250" y="4114800"/>
          <p14:tracePt t="36558" x="5397500" y="4127500"/>
          <p14:tracePt t="36578" x="5505450" y="4146550"/>
          <p14:tracePt t="36609" x="5797550" y="4184650"/>
          <p14:tracePt t="36634" x="6000750" y="4210050"/>
          <p14:tracePt t="36665" x="6153150" y="4248150"/>
          <p14:tracePt t="36695" x="6210300" y="4254500"/>
          <p14:tracePt t="36712" x="6235700" y="4260850"/>
          <p14:tracePt t="36745" x="6330950" y="4260850"/>
          <p14:tracePt t="36774" x="6419850" y="4260850"/>
          <p14:tracePt t="36796" x="6464300" y="4260850"/>
          <p14:tracePt t="36823" x="6572250" y="4267200"/>
          <p14:tracePt t="36857" x="6686550" y="4273550"/>
          <p14:tracePt t="36883" x="6756400" y="4273550"/>
          <p14:tracePt t="36914" x="6826250" y="4273550"/>
          <p14:tracePt t="36945" x="6902450" y="4273550"/>
          <p14:tracePt t="36978" x="6997700" y="4279900"/>
          <p14:tracePt t="37009" x="7086600" y="4279900"/>
          <p14:tracePt t="37042" x="7188200" y="4279900"/>
          <p14:tracePt t="37074" x="7251700" y="4279900"/>
          <p14:tracePt t="37108" x="7264400" y="4286250"/>
          <p14:tracePt t="37324" x="7251700" y="4311650"/>
          <p14:tracePt t="37357" x="7200900" y="4362450"/>
          <p14:tracePt t="37383" x="7156450" y="4400550"/>
          <p14:tracePt t="37414" x="7099300" y="4451350"/>
          <p14:tracePt t="37432" x="7080250" y="4470400"/>
          <p14:tracePt t="37461" x="7067550" y="4483100"/>
          <p14:tracePt t="37495" x="7035800" y="4521200"/>
          <p14:tracePt t="37524" x="7016750" y="4546600"/>
          <p14:tracePt t="37557" x="7010400" y="4559300"/>
          <p14:tracePt t="37591" x="6985000" y="4584700"/>
          <p14:tracePt t="37616" x="6972300" y="4597400"/>
          <p14:tracePt t="37648" x="6959600" y="4610100"/>
          <p14:tracePt t="37691" x="6946900" y="46164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That was a very fast overview of key ideas about RCMs</a:t>
            </a:r>
          </a:p>
          <a:p>
            <a:endParaRPr lang="en-US" dirty="0"/>
          </a:p>
          <a:p>
            <a:r>
              <a:rPr lang="en-US" dirty="0" smtClean="0"/>
              <a:t>Hopefully, that lets you: </a:t>
            </a:r>
          </a:p>
          <a:p>
            <a:pPr lvl="1"/>
            <a:r>
              <a:rPr lang="en-US" dirty="0" smtClean="0"/>
              <a:t>look at or try some of the simpler problems</a:t>
            </a:r>
          </a:p>
          <a:p>
            <a:pPr lvl="1"/>
            <a:r>
              <a:rPr lang="en-US" dirty="0" smtClean="0"/>
              <a:t>come to the workshop with foundational knowledge</a:t>
            </a:r>
          </a:p>
          <a:p>
            <a:endParaRPr lang="en-US" dirty="0"/>
          </a:p>
          <a:p>
            <a:r>
              <a:rPr lang="en-US" dirty="0" smtClean="0"/>
              <a:t>Don’t worry: we will go over this all again</a:t>
            </a:r>
          </a:p>
          <a:p>
            <a:endParaRPr lang="en-US" dirty="0"/>
          </a:p>
          <a:p>
            <a:r>
              <a:rPr lang="en-US" dirty="0" smtClean="0"/>
              <a:t>I am looking forward to meeting you all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7709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20"/>
    </mc:Choice>
    <mc:Fallback>
      <p:transition spd="slow" advTm="478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694" x="7073900" y="4629150"/>
          <p14:tracePt t="30728" x="7296150" y="4610100"/>
          <p14:tracePt t="30748" x="7315200" y="4603750"/>
          <p14:tracePt t="30777" x="7327900" y="4597400"/>
          <p14:tracePt t="30803" x="7340600" y="4597400"/>
          <p14:tracePt t="30833" x="7366000" y="4603750"/>
          <p14:tracePt t="30866" x="7442200" y="4603750"/>
          <p14:tracePt t="30898" x="7550150" y="4616450"/>
          <p14:tracePt t="30928" x="7639050" y="4622800"/>
          <p14:tracePt t="30947" x="7664450" y="4629150"/>
          <p14:tracePt t="30978" x="7689850" y="4629150"/>
          <p14:tracePt t="31061" x="7708900" y="4641850"/>
          <p14:tracePt t="31099" x="7721600" y="4641850"/>
          <p14:tracePt t="31161" x="7734300" y="4641850"/>
          <p14:tracePt t="44390" x="6057900" y="3943350"/>
          <p14:tracePt t="44415" x="3086100" y="2825750"/>
          <p14:tracePt t="46475" x="4895850" y="39497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 some key concepts ahead of time for you to gain familiarity</a:t>
            </a:r>
          </a:p>
          <a:p>
            <a:endParaRPr lang="en-US" dirty="0"/>
          </a:p>
          <a:p>
            <a:r>
              <a:rPr lang="en-US" dirty="0" smtClean="0"/>
              <a:t>Give enough information that you can look at and think about the simpler problems</a:t>
            </a:r>
          </a:p>
          <a:p>
            <a:endParaRPr lang="en-US" dirty="0"/>
          </a:p>
          <a:p>
            <a:r>
              <a:rPr lang="en-US" dirty="0" smtClean="0"/>
              <a:t>Don’t worry: we will go over this all again during the workshop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3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04"/>
    </mc:Choice>
    <mc:Fallback>
      <p:transition spd="slow" advTm="552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Assessment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5351" r="44585" b="8905"/>
          <a:stretch/>
        </p:blipFill>
        <p:spPr>
          <a:xfrm>
            <a:off x="38101" y="763868"/>
            <a:ext cx="5096679" cy="52018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1200" y="1555216"/>
            <a:ext cx="2895600" cy="452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Air quality models are a way to ask “what if?” questions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Compare a present “baseline” to lower emissions under a control policy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Quantify changes in concentrations and health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1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23"/>
    </mc:Choice>
    <mc:Fallback>
      <p:transition spd="slow" advTm="941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380" x="5721350" y="4019550"/>
          <p14:tracePt t="11412" x="5727700" y="4025900"/>
          <p14:tracePt t="11476" x="5765800" y="3968750"/>
          <p14:tracePt t="11510" x="5835650" y="3778250"/>
          <p14:tracePt t="11541" x="5880100" y="3403600"/>
          <p14:tracePt t="11567" x="5861050" y="3155950"/>
          <p14:tracePt t="11598" x="5829300" y="2927350"/>
          <p14:tracePt t="11629" x="5873750" y="2876550"/>
          <p14:tracePt t="11741" x="5848350" y="2825750"/>
          <p14:tracePt t="11774" x="5746750" y="2654300"/>
          <p14:tracePt t="11808" x="5600700" y="2501900"/>
          <p14:tracePt t="11833" x="5505450" y="2330450"/>
          <p14:tracePt t="11861" x="5473700" y="2216150"/>
          <p14:tracePt t="11895" x="5410200" y="2089150"/>
          <p14:tracePt t="11926" x="5384800" y="2044700"/>
          <p14:tracePt t="11974" x="5403850" y="2032000"/>
          <p14:tracePt t="12008" x="5448300" y="1968500"/>
          <p14:tracePt t="12041" x="5524500" y="1866900"/>
          <p14:tracePt t="12062" x="5530850" y="1847850"/>
          <p14:tracePt t="12083" x="5556250" y="1841500"/>
          <p14:tracePt t="12113" x="5568950" y="1835150"/>
          <p14:tracePt t="12144" x="5588000" y="1828800"/>
          <p14:tracePt t="12179" x="5651500" y="1828800"/>
          <p14:tracePt t="12209" x="5670550" y="1828800"/>
          <p14:tracePt t="12574" x="5657850" y="1822450"/>
          <p14:tracePt t="12645" x="5638800" y="1816100"/>
          <p14:tracePt t="12679" x="5626100" y="1809750"/>
          <p14:tracePt t="12709" x="5607050" y="1809750"/>
          <p14:tracePt t="12740" x="5594350" y="1809750"/>
          <p14:tracePt t="12774" x="5581650" y="1816100"/>
          <p14:tracePt t="12858" x="5549900" y="1828800"/>
          <p14:tracePt t="12894" x="5537200" y="1835150"/>
          <p14:tracePt t="12929" x="5524500" y="1841500"/>
          <p14:tracePt t="12958" x="5518150" y="1847850"/>
          <p14:tracePt t="12990" x="5505450" y="1854200"/>
          <p14:tracePt t="13074" x="5499100" y="1854200"/>
          <p14:tracePt t="13208" x="5524500" y="1860550"/>
          <p14:tracePt t="13241" x="5543550" y="1866900"/>
          <p14:tracePt t="13274" x="5562600" y="1866900"/>
          <p14:tracePt t="13308" x="5568950" y="1866900"/>
          <p14:tracePt t="13333" x="5581650" y="1866900"/>
          <p14:tracePt t="13363" x="5600700" y="1860550"/>
          <p14:tracePt t="13411" x="5632450" y="1860550"/>
          <p14:tracePt t="13428" x="5638800" y="1860550"/>
          <p14:tracePt t="13458" x="5645150" y="1860550"/>
          <p14:tracePt t="13492" x="5651500" y="1854200"/>
          <p14:tracePt t="22689" x="5778500" y="1898650"/>
          <p14:tracePt t="22710" x="5829300" y="1917700"/>
          <p14:tracePt t="22726" x="5854700" y="1924050"/>
          <p14:tracePt t="22759" x="5873750" y="1949450"/>
          <p14:tracePt t="22789" x="5899150" y="2012950"/>
          <p14:tracePt t="22809" x="5905500" y="2082800"/>
          <p14:tracePt t="22839" x="5911850" y="2216150"/>
          <p14:tracePt t="22872" x="5905500" y="2387600"/>
          <p14:tracePt t="22897" x="5905500" y="2520950"/>
          <p14:tracePt t="22928" x="5861050" y="2647950"/>
          <p14:tracePt t="22959" x="5803900" y="2794000"/>
          <p14:tracePt t="22992" x="5721350" y="2940050"/>
          <p14:tracePt t="23023" x="5695950" y="3041650"/>
          <p14:tracePt t="23056" x="5683250" y="3092450"/>
          <p14:tracePt t="23089" x="5695950" y="3124200"/>
          <p14:tracePt t="23121" x="5695950" y="3136900"/>
          <p14:tracePt t="23189" x="5676900" y="3213100"/>
          <p14:tracePt t="23228" x="5638800" y="3282950"/>
          <p14:tracePt t="31786" x="5619750" y="3403600"/>
          <p14:tracePt t="31807" x="5613400" y="3467100"/>
          <p14:tracePt t="31824" x="5613400" y="3517900"/>
          <p14:tracePt t="31840" x="5613400" y="3543300"/>
          <p14:tracePt t="31870" x="5607050" y="3581400"/>
          <p14:tracePt t="31902" x="5594350" y="3644900"/>
          <p14:tracePt t="31937" x="5581650" y="3733800"/>
          <p14:tracePt t="31971" x="5575300" y="3829050"/>
          <p14:tracePt t="31994" x="5575300" y="3879850"/>
          <p14:tracePt t="32025" x="5575300" y="3937000"/>
          <p14:tracePt t="32057" x="5575300" y="3994150"/>
          <p14:tracePt t="32090" x="5568950" y="4064000"/>
          <p14:tracePt t="32120" x="5568950" y="4146550"/>
          <p14:tracePt t="32153" x="5575300" y="4210050"/>
          <p14:tracePt t="32188" x="5600700" y="4279900"/>
          <p14:tracePt t="32213" x="5613400" y="4337050"/>
          <p14:tracePt t="32244" x="5619750" y="4394200"/>
          <p14:tracePt t="32286" x="5638800" y="4483100"/>
          <p14:tracePt t="32307" x="5651500" y="4533900"/>
          <p14:tracePt t="32338" x="5664200" y="4616450"/>
          <p14:tracePt t="32371" x="5683250" y="4692650"/>
          <p14:tracePt t="32402" x="5702300" y="4749800"/>
          <p14:tracePt t="32436" x="5702300" y="4794250"/>
          <p14:tracePt t="32469" x="5695950" y="4851400"/>
          <p14:tracePt t="32494" x="5683250" y="4889500"/>
          <p14:tracePt t="32525" x="5676900" y="4921250"/>
          <p14:tracePt t="32557" x="5676900" y="4953000"/>
          <p14:tracePt t="32590" x="5676900" y="4978400"/>
          <p14:tracePt t="32620" x="5676900" y="5003800"/>
          <p14:tracePt t="32652" x="5689600" y="5029200"/>
          <p14:tracePt t="32687" x="5695950" y="5060950"/>
          <p14:tracePt t="32719" x="5695950" y="5080000"/>
          <p14:tracePt t="32744" x="5702300" y="5086350"/>
          <p14:tracePt t="39451" x="5683250" y="4838700"/>
          <p14:tracePt t="39473" x="5645150" y="4673600"/>
          <p14:tracePt t="39502" x="5372100" y="4260850"/>
          <p14:tracePt t="39534" x="5029200" y="3924300"/>
          <p14:tracePt t="39571" x="4845050" y="3530600"/>
          <p14:tracePt t="39621" x="4641850" y="3105150"/>
          <p14:tracePt t="39655" x="4540250" y="2927350"/>
          <p14:tracePt t="39690" x="4413250" y="2755900"/>
          <p14:tracePt t="39708" x="4368800" y="2698750"/>
          <p14:tracePt t="39728" x="4311650" y="2641600"/>
          <p14:tracePt t="39731" x="4279900" y="2616200"/>
          <p14:tracePt t="39771" x="4152900" y="2514600"/>
          <p14:tracePt t="39810" x="4076700" y="2457450"/>
          <p14:tracePt t="39835" x="4051300" y="2451100"/>
          <p14:tracePt t="39872" x="3981450" y="2413000"/>
          <p14:tracePt t="39904" x="3816350" y="2311400"/>
          <p14:tracePt t="39938" x="3530600" y="2165350"/>
          <p14:tracePt t="39957" x="3422650" y="2101850"/>
          <p14:tracePt t="39979" x="3302000" y="2019300"/>
          <p14:tracePt t="40021" x="3194050" y="1930400"/>
          <p14:tracePt t="40054" x="3130550" y="1854200"/>
          <p14:tracePt t="40087" x="3009900" y="1758950"/>
          <p14:tracePt t="40108" x="2863850" y="1676400"/>
          <p14:tracePt t="40122" x="2762250" y="1619250"/>
          <p14:tracePt t="40143" x="2673350" y="1574800"/>
          <p14:tracePt t="40165" x="2571750" y="1498600"/>
          <p14:tracePt t="40170" x="2546350" y="1473200"/>
          <p14:tracePt t="40190" x="2501900" y="1441450"/>
          <p14:tracePt t="40221" x="2419350" y="1377950"/>
          <p14:tracePt t="40254" x="2343150" y="1339850"/>
          <p14:tracePt t="40288" x="2286000" y="1320800"/>
          <p14:tracePt t="40320" x="2228850" y="1301750"/>
          <p14:tracePt t="40355" x="2057400" y="1263650"/>
          <p14:tracePt t="40373" x="1987550" y="1238250"/>
          <p14:tracePt t="40406" x="1828800" y="1149350"/>
          <p14:tracePt t="40438" x="1651000" y="1054100"/>
          <p14:tracePt t="40470" x="1549400" y="1003300"/>
          <p14:tracePt t="40506" x="1479550" y="946150"/>
          <p14:tracePt t="40525" x="1454150" y="920750"/>
          <p14:tracePt t="40548" x="1428750" y="901700"/>
          <p14:tracePt t="40572" x="1416050" y="882650"/>
          <p14:tracePt t="42153" x="1327150" y="869950"/>
          <p14:tracePt t="42189" x="1250950" y="869950"/>
          <p14:tracePt t="42222" x="1244600" y="869950"/>
          <p14:tracePt t="42255" x="1231900" y="869950"/>
          <p14:tracePt t="42287" x="1168400" y="869950"/>
          <p14:tracePt t="42321" x="1047750" y="869950"/>
          <p14:tracePt t="42354" x="895350" y="876300"/>
          <p14:tracePt t="42373" x="819150" y="889000"/>
          <p14:tracePt t="42404" x="793750" y="889000"/>
          <p14:tracePt t="42468" x="711200" y="889000"/>
          <p14:tracePt t="42505" x="457200" y="889000"/>
          <p14:tracePt t="42537" x="152400" y="927100"/>
          <p14:tracePt t="42571" x="57150" y="952500"/>
          <p14:tracePt t="42702" x="63500" y="952500"/>
          <p14:tracePt t="42737" x="76200" y="952500"/>
          <p14:tracePt t="42834" x="114300" y="965200"/>
          <p14:tracePt t="42856" x="139700" y="971550"/>
          <p14:tracePt t="42890" x="177800" y="1009650"/>
          <p14:tracePt t="42921" x="234950" y="1073150"/>
          <p14:tracePt t="42954" x="254000" y="1123950"/>
          <p14:tracePt t="42987" x="260350" y="1193800"/>
          <p14:tracePt t="43020" x="260350" y="1257300"/>
          <p14:tracePt t="43055" x="260350" y="1320800"/>
          <p14:tracePt t="43087" x="279400" y="1441450"/>
          <p14:tracePt t="43123" x="292100" y="1485900"/>
          <p14:tracePt t="43284" x="520700" y="1524000"/>
          <p14:tracePt t="43321" x="882650" y="1587500"/>
          <p14:tracePt t="43353" x="1009650" y="1631950"/>
          <p14:tracePt t="43373" x="1047750" y="1638300"/>
          <p14:tracePt t="43405" x="1219200" y="1631950"/>
          <p14:tracePt t="43438" x="1517650" y="1606550"/>
          <p14:tracePt t="43471" x="1644650" y="1606550"/>
          <p14:tracePt t="43504" x="1676400" y="1612900"/>
          <p14:tracePt t="43537" x="1739900" y="1631950"/>
          <p14:tracePt t="43571" x="1873250" y="1657350"/>
          <p14:tracePt t="43590" x="1911350" y="1657350"/>
          <p14:tracePt t="43623" x="1974850" y="1657350"/>
          <p14:tracePt t="43654" x="2038350" y="1638300"/>
          <p14:tracePt t="43687" x="2063750" y="1625600"/>
          <p14:tracePt t="43850" x="2051050" y="1574800"/>
          <p14:tracePt t="43874" x="2038350" y="1498600"/>
          <p14:tracePt t="43905" x="2038350" y="1416050"/>
          <p14:tracePt t="43937" x="2063750" y="1333500"/>
          <p14:tracePt t="43970" x="2095500" y="1250950"/>
          <p14:tracePt t="44004" x="2108200" y="1168400"/>
          <p14:tracePt t="44036" x="2114550" y="1130300"/>
          <p14:tracePt t="44071" x="2114550" y="1104900"/>
          <p14:tracePt t="44107" x="2114550" y="1092200"/>
          <p14:tracePt t="44136" x="2114550" y="1085850"/>
          <p14:tracePt t="44156" x="2120900" y="1066800"/>
          <p14:tracePt t="44170" x="2120900" y="1060450"/>
          <p14:tracePt t="44203" x="2127250" y="1047750"/>
          <p14:tracePt t="44670" x="2114550" y="1035050"/>
          <p14:tracePt t="44749" x="2108200" y="1035050"/>
          <p14:tracePt t="45066" x="2108200" y="1016000"/>
          <p14:tracePt t="45138" x="2101850" y="1016000"/>
          <p14:tracePt t="47865" x="2114550" y="1016000"/>
          <p14:tracePt t="47906" x="2133600" y="1016000"/>
          <p14:tracePt t="47937" x="2178050" y="1003300"/>
          <p14:tracePt t="47970" x="2190750" y="990600"/>
          <p14:tracePt t="48002" x="2209800" y="990600"/>
          <p14:tracePt t="48035" x="2216150" y="984250"/>
          <p14:tracePt t="48082" x="2235200" y="977900"/>
          <p14:tracePt t="48121" x="2260600" y="971550"/>
          <p14:tracePt t="48155" x="2279650" y="958850"/>
          <p14:tracePt t="48533" x="2260600" y="996950"/>
          <p14:tracePt t="48552" x="2254250" y="1022350"/>
          <p14:tracePt t="48586" x="2235200" y="1066800"/>
          <p14:tracePt t="48620" x="2222500" y="1123950"/>
          <p14:tracePt t="48653" x="2216150" y="1168400"/>
          <p14:tracePt t="48687" x="2216150" y="1193800"/>
          <p14:tracePt t="48720" x="2216150" y="1225550"/>
          <p14:tracePt t="48753" x="2216150" y="1263650"/>
          <p14:tracePt t="48785" x="2209800" y="1289050"/>
          <p14:tracePt t="48819" x="2209800" y="1314450"/>
          <p14:tracePt t="48853" x="2203450" y="1352550"/>
          <p14:tracePt t="48873" x="2203450" y="1365250"/>
          <p14:tracePt t="48896" x="2203450" y="1397000"/>
          <p14:tracePt t="48919" x="2203450" y="1428750"/>
          <p14:tracePt t="48940" x="2209800" y="1447800"/>
          <p14:tracePt t="48961" x="2216150" y="1460500"/>
          <p14:tracePt t="48968" x="2216150" y="1466850"/>
          <p14:tracePt t="49002" x="2222500" y="1473200"/>
          <p14:tracePt t="49468" x="2432050" y="1479550"/>
          <p14:tracePt t="49502" x="2717800" y="1479550"/>
          <p14:tracePt t="49536" x="2889250" y="1479550"/>
          <p14:tracePt t="49569" x="2971800" y="1492250"/>
          <p14:tracePt t="49602" x="3060700" y="1504950"/>
          <p14:tracePt t="49635" x="3194050" y="1511300"/>
          <p14:tracePt t="49669" x="3479800" y="1511300"/>
          <p14:tracePt t="49689" x="3568700" y="1511300"/>
          <p14:tracePt t="49719" x="3657600" y="1511300"/>
          <p14:tracePt t="49753" x="3702050" y="1511300"/>
          <p14:tracePt t="49850" x="3733800" y="1511300"/>
          <p14:tracePt t="49886" x="3886200" y="1517650"/>
          <p14:tracePt t="49922" x="3962400" y="1517650"/>
          <p14:tracePt t="49952" x="3975100" y="1517650"/>
          <p14:tracePt t="49987" x="3987800" y="1517650"/>
          <p14:tracePt t="50019" x="4025900" y="1517650"/>
          <p14:tracePt t="50052" x="4070350" y="1498600"/>
          <p14:tracePt t="50085" x="4089400" y="1498600"/>
          <p14:tracePt t="50182" x="4089400" y="1409700"/>
          <p14:tracePt t="50220" x="4102100" y="1327150"/>
          <p14:tracePt t="50253" x="4114800" y="1250950"/>
          <p14:tracePt t="50272" x="4114800" y="1238250"/>
          <p14:tracePt t="50293" x="4114800" y="1219200"/>
          <p14:tracePt t="50335" x="4102100" y="1174750"/>
          <p14:tracePt t="50368" x="4095750" y="1149350"/>
          <p14:tracePt t="50401" x="4089400" y="1136650"/>
          <p14:tracePt t="50438" x="4076700" y="1104900"/>
          <p14:tracePt t="50470" x="4064000" y="1073150"/>
          <p14:tracePt t="50502" x="4064000" y="1054100"/>
          <p14:tracePt t="50536" x="4064000" y="1041400"/>
          <p14:tracePt t="50703" x="4051300" y="1022350"/>
          <p14:tracePt t="50736" x="4051300" y="1016000"/>
          <p14:tracePt t="50832" x="4032250" y="1016000"/>
          <p14:tracePt t="50869" x="4013200" y="1003300"/>
          <p14:tracePt t="50887" x="3994150" y="996950"/>
          <p14:tracePt t="50924" x="3949700" y="996950"/>
          <p14:tracePt t="50953" x="3937000" y="996950"/>
          <p14:tracePt t="50986" x="3930650" y="996950"/>
          <p14:tracePt t="51048" x="3873500" y="996950"/>
          <p14:tracePt t="51086" x="3765550" y="996950"/>
          <p14:tracePt t="51105" x="3727450" y="996950"/>
          <p14:tracePt t="51109" x="3721100" y="996950"/>
          <p14:tracePt t="51129" x="3695700" y="996950"/>
          <p14:tracePt t="51154" x="3676650" y="996950"/>
          <p14:tracePt t="51188" x="3600450" y="1003300"/>
          <p14:tracePt t="51220" x="3460750" y="1009650"/>
          <p14:tracePt t="51252" x="3371850" y="1009650"/>
          <p14:tracePt t="51286" x="3333750" y="1009650"/>
          <p14:tracePt t="51305" x="3308350" y="1003300"/>
          <p14:tracePt t="51327" x="3251200" y="996950"/>
          <p14:tracePt t="51350" x="3143250" y="990600"/>
          <p14:tracePt t="51370" x="3048000" y="984250"/>
          <p14:tracePt t="51407" x="2895600" y="977900"/>
          <p14:tracePt t="51437" x="2870200" y="977900"/>
          <p14:tracePt t="51582" x="2806700" y="965200"/>
          <p14:tracePt t="51600" x="2774950" y="958850"/>
          <p14:tracePt t="51635" x="2724150" y="946150"/>
          <p14:tracePt t="51668" x="2711450" y="946150"/>
          <p14:tracePt t="52948" x="2762250" y="1035050"/>
          <p14:tracePt t="52969" x="2794000" y="1098550"/>
          <p14:tracePt t="53003" x="2819400" y="1155700"/>
          <p14:tracePt t="53035" x="2825750" y="1174750"/>
          <p14:tracePt t="53068" x="2825750" y="1181100"/>
          <p14:tracePt t="53131" x="2825750" y="1200150"/>
          <p14:tracePt t="53170" x="2819400" y="1219200"/>
          <p14:tracePt t="53267" x="2774950" y="1250950"/>
          <p14:tracePt t="53302" x="2711450" y="1314450"/>
          <p14:tracePt t="53334" x="2686050" y="1365250"/>
          <p14:tracePt t="53368" x="2673350" y="1397000"/>
          <p14:tracePt t="53402" x="2660650" y="1422400"/>
          <p14:tracePt t="53434" x="2647950" y="1435100"/>
          <p14:tracePt t="53471" x="2616200" y="1473200"/>
          <p14:tracePt t="53503" x="2609850" y="1498600"/>
          <p14:tracePt t="53552" x="2609850" y="1511300"/>
          <p14:tracePt t="53584" x="2603500" y="1517650"/>
          <p14:tracePt t="53618" x="2603500" y="1536700"/>
          <p14:tracePt t="53651" x="2603500" y="1562100"/>
          <p14:tracePt t="53685" x="2603500" y="1587500"/>
          <p14:tracePt t="53718" x="2603500" y="1600200"/>
          <p14:tracePt t="53849" x="2603500" y="1631950"/>
          <p14:tracePt t="53898" x="2603500" y="1638300"/>
          <p14:tracePt t="55315" x="2476500" y="1689100"/>
          <p14:tracePt t="55352" x="2311400" y="1739900"/>
          <p14:tracePt t="55384" x="2228850" y="1771650"/>
          <p14:tracePt t="55417" x="2190750" y="1790700"/>
          <p14:tracePt t="55453" x="2146300" y="1809750"/>
          <p14:tracePt t="55485" x="2108200" y="1822450"/>
          <p14:tracePt t="55518" x="2032000" y="1860550"/>
          <p14:tracePt t="55537" x="1974850" y="1879600"/>
          <p14:tracePt t="55558" x="1847850" y="1924050"/>
          <p14:tracePt t="55581" x="1778000" y="1943100"/>
          <p14:tracePt t="55584" x="1739900" y="1962150"/>
          <p14:tracePt t="55618" x="1619250" y="2006600"/>
          <p14:tracePt t="55651" x="1543050" y="2032000"/>
          <p14:tracePt t="55684" x="1492250" y="2051050"/>
          <p14:tracePt t="55717" x="1416050" y="2076450"/>
          <p14:tracePt t="55751" x="1282700" y="2120900"/>
          <p14:tracePt t="55784" x="1225550" y="2139950"/>
          <p14:tracePt t="55819" x="1149350" y="2159000"/>
          <p14:tracePt t="55851" x="1054100" y="2184400"/>
          <p14:tracePt t="55884" x="996950" y="2197100"/>
          <p14:tracePt t="55917" x="977900" y="2209800"/>
          <p14:tracePt t="55951" x="952500" y="2222500"/>
          <p14:tracePt t="55985" x="933450" y="2235200"/>
          <p14:tracePt t="56018" x="914400" y="2241550"/>
          <p14:tracePt t="56051" x="889000" y="2254250"/>
          <p14:tracePt t="56084" x="869950" y="2260600"/>
          <p14:tracePt t="56117" x="857250" y="2273300"/>
          <p14:tracePt t="56151" x="819150" y="2286000"/>
          <p14:tracePt t="56169" x="800100" y="2298700"/>
          <p14:tracePt t="56204" x="787400" y="2298700"/>
          <p14:tracePt t="56236" x="781050" y="2305050"/>
          <p14:tracePt t="56397" x="755650" y="2305050"/>
          <p14:tracePt t="65364" x="806450" y="2355850"/>
          <p14:tracePt t="65402" x="844550" y="2387600"/>
          <p14:tracePt t="65432" x="869950" y="2425700"/>
          <p14:tracePt t="65465" x="920750" y="2444750"/>
          <p14:tracePt t="65498" x="952500" y="2470150"/>
          <p14:tracePt t="65535" x="977900" y="2489200"/>
          <p14:tracePt t="65567" x="1054100" y="2527300"/>
          <p14:tracePt t="65599" x="1168400" y="2571750"/>
          <p14:tracePt t="65632" x="1301750" y="2616200"/>
          <p14:tracePt t="65664" x="1339850" y="2622550"/>
          <p14:tracePt t="65700" x="1416050" y="2628900"/>
          <p14:tracePt t="65732" x="1543050" y="2660650"/>
          <p14:tracePt t="65778" x="1606550" y="2686050"/>
          <p14:tracePt t="65863" x="1631950" y="2692400"/>
          <p14:tracePt t="65900" x="1657350" y="2698750"/>
          <p14:tracePt t="65946" x="1676400" y="2705100"/>
          <p14:tracePt t="65965" x="1708150" y="2717800"/>
          <p14:tracePt t="65986" x="1758950" y="2736850"/>
          <p14:tracePt t="66031" x="1797050" y="2755900"/>
          <p14:tracePt t="66065" x="1803400" y="2755900"/>
          <p14:tracePt t="66332" x="1790700" y="2755900"/>
          <p14:tracePt t="67528" x="1784350" y="2755900"/>
          <p14:tracePt t="69027" x="1765300" y="2800350"/>
          <p14:tracePt t="69068" x="1758950" y="2819400"/>
          <p14:tracePt t="69163" x="1727200" y="2870200"/>
          <p14:tracePt t="69182" x="1714500" y="2882900"/>
          <p14:tracePt t="69202" x="1708150" y="2901950"/>
          <p14:tracePt t="69231" x="1689100" y="2940050"/>
          <p14:tracePt t="69265" x="1682750" y="2978150"/>
          <p14:tracePt t="69298" x="1644650" y="3022600"/>
          <p14:tracePt t="69331" x="1600200" y="3060700"/>
          <p14:tracePt t="69365" x="1568450" y="3092450"/>
          <p14:tracePt t="69398" x="1524000" y="3124200"/>
          <p14:tracePt t="69431" x="1504950" y="3149600"/>
          <p14:tracePt t="69464" x="1492250" y="3168650"/>
          <p14:tracePt t="69498" x="1485900" y="3213100"/>
          <p14:tracePt t="69518" x="1466850" y="3244850"/>
          <p14:tracePt t="69564" x="1460500" y="3270250"/>
          <p14:tracePt t="69601" x="1460500" y="3289300"/>
          <p14:tracePt t="69632" x="1460500" y="3321050"/>
          <p14:tracePt t="69663" x="1460500" y="3333750"/>
          <p14:tracePt t="69697" x="1460500" y="3346450"/>
          <p14:tracePt t="69730" x="1460500" y="3352800"/>
          <p14:tracePt t="69911" x="1460500" y="3359150"/>
          <p14:tracePt t="72444" x="1485900" y="3416300"/>
          <p14:tracePt t="72464" x="1498600" y="3429000"/>
          <p14:tracePt t="72483" x="1511300" y="3448050"/>
          <p14:tracePt t="72526" x="1524000" y="3460750"/>
          <p14:tracePt t="72564" x="1530350" y="3479800"/>
          <p14:tracePt t="72582" x="1543050" y="3492500"/>
          <p14:tracePt t="72616" x="1555750" y="3524250"/>
          <p14:tracePt t="72647" x="1574800" y="3575050"/>
          <p14:tracePt t="72681" x="1612900" y="3644900"/>
          <p14:tracePt t="72713" x="1631950" y="3695700"/>
          <p14:tracePt t="72747" x="1651000" y="3727450"/>
          <p14:tracePt t="72780" x="1663700" y="3759200"/>
          <p14:tracePt t="72798" x="1676400" y="3765550"/>
          <p14:tracePt t="72821" x="1695450" y="3778250"/>
          <p14:tracePt t="72844" x="1701800" y="3790950"/>
          <p14:tracePt t="72866" x="1714500" y="3803650"/>
          <p14:tracePt t="72887" x="1733550" y="3822700"/>
          <p14:tracePt t="72909" x="1765300" y="3835400"/>
          <p14:tracePt t="72947" x="1822450" y="3854450"/>
          <p14:tracePt t="72980" x="1930400" y="3873500"/>
          <p14:tracePt t="73013" x="1962150" y="3873500"/>
          <p14:tracePt t="73046" x="1968500" y="3873500"/>
          <p14:tracePt t="76726" x="1943100" y="3905250"/>
          <p14:tracePt t="76762" x="1911350" y="3930650"/>
          <p14:tracePt t="76795" x="1892300" y="3943350"/>
          <p14:tracePt t="76829" x="1873250" y="3956050"/>
          <p14:tracePt t="76848" x="1854200" y="3968750"/>
          <p14:tracePt t="76896" x="1720850" y="4057650"/>
          <p14:tracePt t="76930" x="1670050" y="4089400"/>
          <p14:tracePt t="76962" x="1644650" y="4102100"/>
          <p14:tracePt t="76996" x="1600200" y="4127500"/>
          <p14:tracePt t="77016" x="1555750" y="4152900"/>
          <p14:tracePt t="77036" x="1524000" y="4171950"/>
          <p14:tracePt t="77041" x="1517650" y="4178300"/>
          <p14:tracePt t="77080" x="1485900" y="4216400"/>
          <p14:tracePt t="77117" x="1422400" y="4286250"/>
          <p14:tracePt t="77142" x="1390650" y="4318000"/>
          <p14:tracePt t="77179" x="1384300" y="4337050"/>
          <p14:tracePt t="77212" x="1384300" y="4343400"/>
          <p14:tracePt t="77308" x="1377950" y="4349750"/>
          <p14:tracePt t="77345" x="1377950" y="4356100"/>
          <p14:tracePt t="77379" x="1371600" y="4368800"/>
          <p14:tracePt t="77411" x="1371600" y="4375150"/>
          <p14:tracePt t="77527" x="1365250" y="4375150"/>
          <p14:tracePt t="82541" x="1365250" y="4451350"/>
          <p14:tracePt t="82578" x="1371600" y="4483100"/>
          <p14:tracePt t="82611" x="1371600" y="4489450"/>
          <p14:tracePt t="82674" x="1365250" y="4514850"/>
          <p14:tracePt t="82696" x="1358900" y="4540250"/>
          <p14:tracePt t="82730" x="1352550" y="4591050"/>
          <p14:tracePt t="82761" x="1346200" y="4610100"/>
          <p14:tracePt t="82794" x="1346200" y="4641850"/>
          <p14:tracePt t="82828" x="1346200" y="4673600"/>
          <p14:tracePt t="82861" x="1352550" y="4718050"/>
          <p14:tracePt t="82895" x="1365250" y="4749800"/>
          <p14:tracePt t="82914" x="1371600" y="4762500"/>
          <p14:tracePt t="82937" x="1390650" y="4787900"/>
          <p14:tracePt t="82960" x="1397000" y="4813300"/>
          <p14:tracePt t="82995" x="1428750" y="4838700"/>
          <p14:tracePt t="83027" x="1435100" y="4851400"/>
          <p14:tracePt t="83061" x="1447800" y="4870450"/>
          <p14:tracePt t="83094" x="1447800" y="4908550"/>
          <p14:tracePt t="83128" x="1454150" y="4940300"/>
          <p14:tracePt t="83146" x="1454150" y="4953000"/>
          <p14:tracePt t="83166" x="1454150" y="4984750"/>
          <p14:tracePt t="83191" x="1454150" y="5010150"/>
          <p14:tracePt t="83212" x="1454150" y="5022850"/>
          <p14:tracePt t="83232" x="1454150" y="5048250"/>
          <p14:tracePt t="83253" x="1454150" y="5054600"/>
          <p14:tracePt t="83279" x="1454150" y="5080000"/>
          <p14:tracePt t="83300" x="1454150" y="5092700"/>
          <p14:tracePt t="83323" x="1454150" y="5105400"/>
          <p14:tracePt t="83345" x="1454150" y="5111750"/>
          <p14:tracePt t="83424" x="1441450" y="5143500"/>
          <p14:tracePt t="83446" x="1441450" y="5162550"/>
          <p14:tracePt t="83480" x="1428750" y="5200650"/>
          <p14:tracePt t="83512" x="1428750" y="5213350"/>
          <p14:tracePt t="83533" x="1428750" y="5219700"/>
          <p14:tracePt t="83558" x="1428750" y="5251450"/>
          <p14:tracePt t="83594" x="1428750" y="5283200"/>
          <p14:tracePt t="83628" x="1428750" y="5302250"/>
          <p14:tracePt t="83661" x="1428750" y="5321300"/>
          <p14:tracePt t="83694" x="1428750" y="5353050"/>
          <p14:tracePt t="83728" x="1428750" y="5397500"/>
          <p14:tracePt t="83746" x="1428750" y="5410200"/>
          <p14:tracePt t="83778" x="1428750" y="5429250"/>
          <p14:tracePt t="83873" x="1435100" y="5454650"/>
          <p14:tracePt t="83911" x="1435100" y="54737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Assessment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33884" y="1994056"/>
            <a:ext cx="234499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Maps of concentrations c(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45045" y="4230502"/>
            <a:ext cx="17550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Health 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45044" y="5157809"/>
            <a:ext cx="175505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and policy analysis</a:t>
            </a:r>
          </a:p>
        </p:txBody>
      </p:sp>
      <p:cxnSp>
        <p:nvCxnSpPr>
          <p:cNvPr id="8" name="Straight Arrow Connector 7"/>
          <p:cNvCxnSpPr>
            <a:endCxn id="3" idx="1"/>
          </p:cNvCxnSpPr>
          <p:nvPr/>
        </p:nvCxnSpPr>
        <p:spPr bwMode="auto">
          <a:xfrm>
            <a:off x="4623620" y="2317221"/>
            <a:ext cx="101026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5134780" y="4451881"/>
            <a:ext cx="101026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5134780" y="5482133"/>
            <a:ext cx="101026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5351" r="44585" b="8905"/>
          <a:stretch/>
        </p:blipFill>
        <p:spPr>
          <a:xfrm>
            <a:off x="38101" y="763868"/>
            <a:ext cx="5096679" cy="520185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2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09"/>
    </mc:Choice>
    <mc:Fallback>
      <p:transition spd="slow" advTm="32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115" x="1682750" y="5041900"/>
          <p14:tracePt t="6151" x="1924050" y="4552950"/>
          <p14:tracePt t="6186" x="2209800" y="4102100"/>
          <p14:tracePt t="6239" x="2413000" y="3714750"/>
          <p14:tracePt t="6275" x="2520950" y="3416300"/>
          <p14:tracePt t="6297" x="2730500" y="3225800"/>
          <p14:tracePt t="6321" x="2959100" y="3067050"/>
          <p14:tracePt t="6350" x="3206750" y="2971800"/>
          <p14:tracePt t="6373" x="3397250" y="2914650"/>
          <p14:tracePt t="6417" x="3568700" y="2844800"/>
          <p14:tracePt t="6436" x="3606800" y="2819400"/>
          <p14:tracePt t="6458" x="3746500" y="2781300"/>
          <p14:tracePt t="6483" x="3911600" y="2724150"/>
          <p14:tracePt t="6519" x="4089400" y="2686050"/>
          <p14:tracePt t="6550" x="4178300" y="2667000"/>
          <p14:tracePt t="6584" x="4229100" y="2635250"/>
          <p14:tracePt t="6616" x="4292600" y="2609850"/>
          <p14:tracePt t="6650" x="4330700" y="2609850"/>
          <p14:tracePt t="6730" x="4387850" y="2546350"/>
          <p14:tracePt t="6768" x="4476750" y="2374900"/>
          <p14:tracePt t="6800" x="4502150" y="2247900"/>
          <p14:tracePt t="6834" x="4508500" y="2190750"/>
          <p14:tracePt t="7130" x="4425950" y="2203450"/>
          <p14:tracePt t="7167" x="4356100" y="2209800"/>
          <p14:tracePt t="7200" x="4305300" y="2222500"/>
          <p14:tracePt t="7224" x="4292600" y="2228850"/>
          <p14:tracePt t="7258" x="4279900" y="2228850"/>
          <p14:tracePt t="7332" x="4248150" y="2241550"/>
          <p14:tracePt t="7366" x="4235450" y="2247900"/>
          <p14:tracePt t="7430" x="4222750" y="2247900"/>
          <p14:tracePt t="7696" x="4248150" y="2254250"/>
          <p14:tracePt t="7734" x="4324350" y="2273300"/>
          <p14:tracePt t="7769" x="4381500" y="2273300"/>
          <p14:tracePt t="7801" x="4406900" y="2273300"/>
          <p14:tracePt t="7821" x="4432300" y="2273300"/>
          <p14:tracePt t="7842" x="4489450" y="2266950"/>
          <p14:tracePt t="7884" x="4584700" y="2260600"/>
          <p14:tracePt t="7917" x="4616450" y="2254250"/>
          <p14:tracePt t="7948" x="4629150" y="2247900"/>
          <p14:tracePt t="7974" x="4641850" y="2247900"/>
          <p14:tracePt t="8005" x="4673600" y="2247900"/>
          <p14:tracePt t="8040" x="4705350" y="2247900"/>
          <p14:tracePt t="8067" x="4737100" y="2247900"/>
          <p14:tracePt t="8093" x="4762500" y="2247900"/>
          <p14:tracePt t="8097" x="4768850" y="2247900"/>
          <p14:tracePt t="8121" x="4775200" y="2247900"/>
          <p14:tracePt t="8196" x="4806950" y="2247900"/>
          <p14:tracePt t="8232" x="4832350" y="2247900"/>
          <p14:tracePt t="8267" x="4845050" y="2247900"/>
          <p14:tracePt t="8301" x="4864100" y="2247900"/>
          <p14:tracePt t="8334" x="4895850" y="2247900"/>
          <p14:tracePt t="8366" x="4921250" y="2247900"/>
          <p14:tracePt t="8400" x="4946650" y="2247900"/>
          <p14:tracePt t="8433" x="4959350" y="2247900"/>
          <p14:tracePt t="8466" x="4972050" y="2241550"/>
          <p14:tracePt t="8503" x="4978400" y="2241550"/>
          <p14:tracePt t="8565" x="4984750" y="2241550"/>
          <p14:tracePt t="17616" x="4984750" y="2343150"/>
          <p14:tracePt t="17647" x="4984750" y="2470150"/>
          <p14:tracePt t="17680" x="4984750" y="2578100"/>
          <p14:tracePt t="17715" x="4991100" y="2717800"/>
          <p14:tracePt t="17748" x="4997450" y="2889250"/>
          <p14:tracePt t="17781" x="5003800" y="3086100"/>
          <p14:tracePt t="17800" x="5010150" y="3155950"/>
          <p14:tracePt t="17824" x="5022850" y="3257550"/>
          <p14:tracePt t="17846" x="5022850" y="3346450"/>
          <p14:tracePt t="17881" x="5060950" y="3505200"/>
          <p14:tracePt t="17914" x="5118100" y="3689350"/>
          <p14:tracePt t="17947" x="5181600" y="3981450"/>
          <p14:tracePt t="17983" x="5194300" y="4292600"/>
          <p14:tracePt t="18026" x="5194300" y="4311650"/>
          <p14:tracePt t="18161" x="5181600" y="4305300"/>
          <p14:tracePt t="18344" x="5187950" y="4330700"/>
          <p14:tracePt t="18367" x="5187950" y="4349750"/>
          <p14:tracePt t="18399" x="5187950" y="4356100"/>
          <p14:tracePt t="18430" x="5187950" y="4362450"/>
          <p14:tracePt t="18494" x="5187950" y="4387850"/>
          <p14:tracePt t="18530" x="5187950" y="4394200"/>
          <p14:tracePt t="18563" x="5187950" y="4413250"/>
          <p14:tracePt t="18583" x="5187950" y="4419600"/>
          <p14:tracePt t="18712" x="5175250" y="4457700"/>
          <p14:tracePt t="18746" x="5175250" y="4464050"/>
          <p14:tracePt t="29375" x="5175250" y="4470400"/>
          <p14:tracePt t="29411" x="5232400" y="4711700"/>
          <p14:tracePt t="29448" x="5308600" y="4895850"/>
          <p14:tracePt t="29467" x="5327650" y="4927600"/>
          <p14:tracePt t="29490" x="5353050" y="4965700"/>
          <p14:tracePt t="29529" x="5346700" y="5048250"/>
          <p14:tracePt t="29545" x="5321300" y="5118100"/>
          <p14:tracePt t="29574" x="5308600" y="5238750"/>
          <p14:tracePt t="29608" x="5295900" y="5340350"/>
          <p14:tracePt t="29690" x="5283200" y="5378450"/>
          <p14:tracePt t="29713" x="5276850" y="5403850"/>
          <p14:tracePt t="29747" x="5226050" y="5473700"/>
          <p14:tracePt t="29777" x="5194300" y="554990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RCMs: Really three different things…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3504" y="2898058"/>
            <a:ext cx="2212258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Reduced-complexity model</a:t>
            </a:r>
          </a:p>
          <a:p>
            <a:pPr algn="ctr"/>
            <a:r>
              <a:rPr lang="en-US" dirty="0">
                <a:latin typeface="+mj-lt"/>
              </a:rPr>
              <a:t>(several different methods)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3051" y="3036557"/>
            <a:ext cx="221225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Marginal damages</a:t>
            </a:r>
          </a:p>
          <a:p>
            <a:pPr algn="ctr"/>
            <a:r>
              <a:rPr lang="en-US" dirty="0">
                <a:latin typeface="+mj-lt"/>
              </a:rPr>
              <a:t>(mortalities or $ per </a:t>
            </a:r>
            <a:r>
              <a:rPr lang="en-US" dirty="0" err="1">
                <a:latin typeface="+mj-lt"/>
              </a:rPr>
              <a:t>tonne</a:t>
            </a:r>
            <a:r>
              <a:rPr lang="en-US" dirty="0">
                <a:latin typeface="+mj-lt"/>
              </a:rPr>
              <a:t> emitted)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3051" y="4522839"/>
            <a:ext cx="307012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Source-receptor matrix</a:t>
            </a:r>
          </a:p>
          <a:p>
            <a:pPr algn="ctr"/>
            <a:r>
              <a:rPr lang="en-US" dirty="0">
                <a:latin typeface="+mj-lt"/>
              </a:rPr>
              <a:t>(how emissions at location X impact concentrations at location Y)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84406" y="1268361"/>
            <a:ext cx="0" cy="46973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4621" y="1307180"/>
            <a:ext cx="2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RCM developers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4168" y="1307180"/>
            <a:ext cx="2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RCM users</a:t>
            </a: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 bwMode="auto">
          <a:xfrm flipV="1">
            <a:off x="3325762" y="3498222"/>
            <a:ext cx="191728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 bwMode="auto">
          <a:xfrm>
            <a:off x="3325762" y="3498223"/>
            <a:ext cx="1917289" cy="16247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97"/>
    </mc:Choice>
    <mc:Fallback>
      <p:transition spd="slow" advTm="75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15" x="4718050" y="5302250"/>
          <p14:tracePt t="6846" x="4508500" y="5181600"/>
          <p14:tracePt t="6946" x="4508500" y="5130800"/>
          <p14:tracePt t="6972" x="4508500" y="5048250"/>
          <p14:tracePt t="7013" x="4495800" y="4902200"/>
          <p14:tracePt t="7033" x="4495800" y="4838700"/>
          <p14:tracePt t="7066" x="4502150" y="4718050"/>
          <p14:tracePt t="7096" x="4502150" y="4451350"/>
          <p14:tracePt t="7131" x="4502150" y="4171950"/>
          <p14:tracePt t="7163" x="4540250" y="4013200"/>
          <p14:tracePt t="7196" x="4591050" y="3841750"/>
          <p14:tracePt t="7220" x="4603750" y="3727450"/>
          <p14:tracePt t="7253" x="4610100" y="3594100"/>
          <p14:tracePt t="7284" x="4610100" y="3467100"/>
          <p14:tracePt t="7317" x="4597400" y="3289300"/>
          <p14:tracePt t="7346" x="4578350" y="3092450"/>
          <p14:tracePt t="7366" x="4540250" y="2889250"/>
          <p14:tracePt t="7396" x="4457700" y="2673350"/>
          <p14:tracePt t="7429" x="4279900" y="2374900"/>
          <p14:tracePt t="7456" x="4070350" y="2146300"/>
          <p14:tracePt t="7487" x="3898900" y="2000250"/>
          <p14:tracePt t="7503" x="3810000" y="1905000"/>
          <p14:tracePt t="7536" x="3708400" y="1714500"/>
          <p14:tracePt t="7570" x="3670300" y="1619250"/>
          <p14:tracePt t="7597" x="3663950" y="1619250"/>
          <p14:tracePt t="7864" x="3600450" y="1555750"/>
          <p14:tracePt t="7898" x="3511550" y="1479550"/>
          <p14:tracePt t="7929" x="3289300" y="1365250"/>
          <p14:tracePt t="7955" x="3124200" y="1308100"/>
          <p14:tracePt t="7986" x="2990850" y="1276350"/>
          <p14:tracePt t="8029" x="2971800" y="1270000"/>
          <p14:tracePt t="8146" x="2952750" y="1263650"/>
          <p14:tracePt t="8195" x="2914650" y="1250950"/>
          <p14:tracePt t="8229" x="2825750" y="1238250"/>
          <p14:tracePt t="8252" x="2762250" y="1231900"/>
          <p14:tracePt t="8284" x="2743200" y="1231900"/>
          <p14:tracePt t="8317" x="2717800" y="1231900"/>
          <p14:tracePt t="8348" x="2679700" y="1238250"/>
          <p14:tracePt t="8368" x="2641600" y="1238250"/>
          <p14:tracePt t="8395" x="2578100" y="1231900"/>
          <p14:tracePt t="8429" x="2514600" y="1231900"/>
          <p14:tracePt t="8463" x="2476500" y="1231900"/>
          <p14:tracePt t="8483" x="2425700" y="1231900"/>
          <p14:tracePt t="8529" x="2114550" y="1238250"/>
          <p14:tracePt t="8566" x="2038350" y="1244600"/>
          <p14:tracePt t="8599" x="2012950" y="1244600"/>
          <p14:tracePt t="8616" x="2006600" y="1244600"/>
          <p14:tracePt t="8647" x="1930400" y="1244600"/>
          <p14:tracePt t="8666" x="1892300" y="1238250"/>
          <p14:tracePt t="8697" x="1835150" y="1238250"/>
          <p14:tracePt t="8721" x="1803400" y="1238250"/>
          <p14:tracePt t="8755" x="1746250" y="1231900"/>
          <p14:tracePt t="8786" x="1606550" y="1225550"/>
          <p14:tracePt t="8815" x="1460500" y="1225550"/>
          <p14:tracePt t="8833" x="1441450" y="1231900"/>
          <p14:tracePt t="8863" x="1435100" y="1231900"/>
          <p14:tracePt t="8929" x="1397000" y="1231900"/>
          <p14:tracePt t="8962" x="1371600" y="1231900"/>
          <p14:tracePt t="9065" x="1352550" y="1263650"/>
          <p14:tracePt t="9097" x="1308100" y="1314450"/>
          <p14:tracePt t="9130" x="1270000" y="1365250"/>
          <p14:tracePt t="9164" x="1250950" y="1422400"/>
          <p14:tracePt t="9195" x="1238250" y="1479550"/>
          <p14:tracePt t="9229" x="1238250" y="1530350"/>
          <p14:tracePt t="9253" x="1244600" y="1555750"/>
          <p14:tracePt t="9285" x="1250950" y="1581150"/>
          <p14:tracePt t="9317" x="1250950" y="1600200"/>
          <p14:tracePt t="9349" x="1257300" y="1619250"/>
          <p14:tracePt t="9366" x="1257300" y="1631950"/>
          <p14:tracePt t="9396" x="1257300" y="1670050"/>
          <p14:tracePt t="9429" x="1257300" y="1689100"/>
          <p14:tracePt t="9462" x="1257300" y="1701800"/>
          <p14:tracePt t="9646" x="1289050" y="1714500"/>
          <p14:tracePt t="9679" x="1574800" y="1733550"/>
          <p14:tracePt t="9699" x="1714500" y="1739900"/>
          <p14:tracePt t="9728" x="1962150" y="1752600"/>
          <p14:tracePt t="9755" x="2082800" y="1758950"/>
          <p14:tracePt t="9786" x="2203450" y="1758950"/>
          <p14:tracePt t="9817" x="2305050" y="1758950"/>
          <p14:tracePt t="9849" x="2444750" y="1758950"/>
          <p14:tracePt t="9866" x="2540000" y="1758950"/>
          <p14:tracePt t="9897" x="2730500" y="1746250"/>
          <p14:tracePt t="9928" x="2800350" y="1739900"/>
          <p14:tracePt t="9962" x="2838450" y="1739900"/>
          <p14:tracePt t="9987" x="2844800" y="1733550"/>
          <p14:tracePt t="10018" x="2876550" y="1733550"/>
          <p14:tracePt t="10050" x="2921000" y="1727200"/>
          <p14:tracePt t="10084" x="2952750" y="1727200"/>
          <p14:tracePt t="10114" x="2971800" y="1727200"/>
          <p14:tracePt t="10178" x="2990850" y="1727200"/>
          <p14:tracePt t="10211" x="3028950" y="1727200"/>
          <p14:tracePt t="10238" x="3054350" y="1727200"/>
          <p14:tracePt t="10269" x="3086100" y="1727200"/>
          <p14:tracePt t="10299" x="3098800" y="1720850"/>
          <p14:tracePt t="10364" x="3124200" y="1708150"/>
          <p14:tracePt t="10395" x="3149600" y="1695450"/>
          <p14:tracePt t="10429" x="3162300" y="1663700"/>
          <p14:tracePt t="10462" x="3181350" y="1625600"/>
          <p14:tracePt t="10496" x="3187700" y="1555750"/>
          <p14:tracePt t="10516" x="3194050" y="1511300"/>
          <p14:tracePt t="10550" x="3194050" y="1447800"/>
          <p14:tracePt t="10584" x="3194050" y="1397000"/>
          <p14:tracePt t="10598" x="3194050" y="1390650"/>
          <p14:tracePt t="10745" x="3149600" y="1390650"/>
          <p14:tracePt t="10771" x="3086100" y="1390650"/>
          <p14:tracePt t="10812" x="2901950" y="1377950"/>
          <p14:tracePt t="10848" x="2762250" y="1365250"/>
          <p14:tracePt t="10866" x="2698750" y="1358900"/>
          <p14:tracePt t="10897" x="2590800" y="1333500"/>
          <p14:tracePt t="10928" x="2438400" y="1314450"/>
          <p14:tracePt t="10962" x="2298700" y="1301750"/>
          <p14:tracePt t="10988" x="2241550" y="1295400"/>
          <p14:tracePt t="11020" x="2203450" y="1289050"/>
          <p14:tracePt t="11051" x="2178050" y="1289050"/>
          <p14:tracePt t="11082" x="2146300" y="1289050"/>
          <p14:tracePt t="11115" x="2108200" y="1289050"/>
          <p14:tracePt t="11146" x="2051050" y="1289050"/>
          <p14:tracePt t="11178" x="1955800" y="1295400"/>
          <p14:tracePt t="11212" x="1885950" y="1308100"/>
          <p14:tracePt t="11244" x="1860550" y="1314450"/>
          <p14:tracePt t="11270" x="1841500" y="1327150"/>
          <p14:tracePt t="11301" x="1809750" y="1339850"/>
          <p14:tracePt t="11332" x="1765300" y="1365250"/>
          <p14:tracePt t="11364" x="1701800" y="1403350"/>
          <p14:tracePt t="11397" x="1631950" y="1454150"/>
          <p14:tracePt t="11428" x="1543050" y="1555750"/>
          <p14:tracePt t="11461" x="1447800" y="1695450"/>
          <p14:tracePt t="11495" x="1390650" y="1784350"/>
          <p14:tracePt t="11520" x="1358900" y="1847850"/>
          <p14:tracePt t="11551" x="1339850" y="1924050"/>
          <p14:tracePt t="11581" x="1301750" y="2051050"/>
          <p14:tracePt t="11615" x="1244600" y="2216150"/>
          <p14:tracePt t="11645" x="1212850" y="2311400"/>
          <p14:tracePt t="11678" x="1206500" y="2393950"/>
          <p14:tracePt t="11712" x="1187450" y="2559050"/>
          <p14:tracePt t="11732" x="1187450" y="2635250"/>
          <p14:tracePt t="11754" x="1187450" y="2762250"/>
          <p14:tracePt t="11785" x="1174750" y="2914650"/>
          <p14:tracePt t="11817" x="1155700" y="3060700"/>
          <p14:tracePt t="11848" x="1136650" y="3155950"/>
          <p14:tracePt t="11867" x="1130300" y="3194050"/>
          <p14:tracePt t="11897" x="1130300" y="3225800"/>
          <p14:tracePt t="11928" x="1130300" y="3257550"/>
          <p14:tracePt t="11962" x="1130300" y="3276600"/>
          <p14:tracePt t="11995" x="1130300" y="3289300"/>
          <p14:tracePt t="12019" x="1123950" y="3314700"/>
          <p14:tracePt t="12061" x="1111250" y="3371850"/>
          <p14:tracePt t="12082" x="1098550" y="3422650"/>
          <p14:tracePt t="12114" x="1092200" y="3441700"/>
          <p14:tracePt t="15083" x="1104900" y="3448050"/>
          <p14:tracePt t="15131" x="1117600" y="3467100"/>
          <p14:tracePt t="15162" x="1136650" y="3479800"/>
          <p14:tracePt t="15181" x="1143000" y="3492500"/>
          <p14:tracePt t="15211" x="1155700" y="3498850"/>
          <p14:tracePt t="15243" x="1162050" y="3498850"/>
          <p14:tracePt t="15270" x="1181100" y="3511550"/>
          <p14:tracePt t="15303" x="1212850" y="3530600"/>
          <p14:tracePt t="15334" x="1225550" y="3562350"/>
          <p14:tracePt t="15364" x="1225550" y="3581400"/>
          <p14:tracePt t="15396" x="1225550" y="3594100"/>
          <p14:tracePt t="15428" x="1219200" y="3606800"/>
          <p14:tracePt t="15461" x="1212850" y="3625850"/>
          <p14:tracePt t="15495" x="1200150" y="3657600"/>
          <p14:tracePt t="15522" x="1181100" y="3689350"/>
          <p14:tracePt t="15616" x="1174750" y="3689350"/>
          <p14:tracePt t="15648" x="1174750" y="3695700"/>
          <p14:tracePt t="24493" x="1479550" y="3670300"/>
          <p14:tracePt t="24512" x="1543050" y="3663950"/>
          <p14:tracePt t="24542" x="1612900" y="3657600"/>
          <p14:tracePt t="24577" x="1708150" y="3625850"/>
          <p14:tracePt t="24608" x="1993900" y="3530600"/>
          <p14:tracePt t="24633" x="2241550" y="3473450"/>
          <p14:tracePt t="24666" x="2578100" y="3422650"/>
          <p14:tracePt t="24695" x="2863850" y="3378200"/>
          <p14:tracePt t="24726" x="3136900" y="3321050"/>
          <p14:tracePt t="24759" x="3422650" y="3225800"/>
          <p14:tracePt t="24792" x="3638550" y="3155950"/>
          <p14:tracePt t="24826" x="3867150" y="3054350"/>
          <p14:tracePt t="24858" x="4127500" y="2908300"/>
          <p14:tracePt t="24879" x="4381500" y="2768600"/>
          <p14:tracePt t="24915" x="4673600" y="2578100"/>
          <p14:tracePt t="24946" x="4737100" y="2514600"/>
          <p14:tracePt t="24978" x="4737100" y="2482850"/>
          <p14:tracePt t="25011" x="4749800" y="2438400"/>
          <p14:tracePt t="25043" x="4813300" y="2355850"/>
          <p14:tracePt t="25076" x="4921250" y="2222500"/>
          <p14:tracePt t="25096" x="4946650" y="2190750"/>
          <p14:tracePt t="25117" x="5010150" y="2089150"/>
          <p14:tracePt t="25148" x="5187950" y="1955800"/>
          <p14:tracePt t="25179" x="5359400" y="1841500"/>
          <p14:tracePt t="25196" x="5422900" y="1778000"/>
          <p14:tracePt t="25214" x="5454650" y="1746250"/>
          <p14:tracePt t="25245" x="5454650" y="1682750"/>
          <p14:tracePt t="25275" x="5454650" y="1631950"/>
          <p14:tracePt t="25308" x="5448300" y="1536700"/>
          <p14:tracePt t="25342" x="5448300" y="1460500"/>
          <p14:tracePt t="25368" x="5454650" y="1422400"/>
          <p14:tracePt t="25409" x="5461000" y="1397000"/>
          <p14:tracePt t="25915" x="5461000" y="1403350"/>
          <p14:tracePt t="25946" x="5454650" y="1466850"/>
          <p14:tracePt t="25977" x="5435600" y="1511300"/>
          <p14:tracePt t="26008" x="5435600" y="1524000"/>
          <p14:tracePt t="26058" x="5429250" y="1543050"/>
          <p14:tracePt t="26091" x="5429250" y="1574800"/>
          <p14:tracePt t="26117" x="5429250" y="1581150"/>
          <p14:tracePt t="26179" x="5429250" y="1587500"/>
          <p14:tracePt t="26212" x="5422900" y="1638300"/>
          <p14:tracePt t="26229" x="5416550" y="1670050"/>
          <p14:tracePt t="26258" x="5410200" y="1695450"/>
          <p14:tracePt t="26293" x="5410200" y="1720850"/>
          <p14:tracePt t="26826" x="5441950" y="1739900"/>
          <p14:tracePt t="26858" x="5600700" y="1771650"/>
          <p14:tracePt t="26879" x="5695950" y="1784350"/>
          <p14:tracePt t="26925" x="5784850" y="1797050"/>
          <p14:tracePt t="26963" x="5988050" y="1809750"/>
          <p14:tracePt t="26995" x="6210300" y="1809750"/>
          <p14:tracePt t="27025" x="6305550" y="1809750"/>
          <p14:tracePt t="27057" x="6375400" y="1809750"/>
          <p14:tracePt t="27091" x="6470650" y="1803400"/>
          <p14:tracePt t="27118" x="6565900" y="1803400"/>
          <p14:tracePt t="27149" x="6680200" y="1809750"/>
          <p14:tracePt t="27181" x="6883400" y="1816100"/>
          <p14:tracePt t="27213" x="7067550" y="1816100"/>
          <p14:tracePt t="27228" x="7112000" y="1809750"/>
          <p14:tracePt t="27246" x="7143750" y="1803400"/>
          <p14:tracePt t="27278" x="7143750" y="1797050"/>
          <p14:tracePt t="27375" x="7156450" y="1797050"/>
          <p14:tracePt t="27400" x="7200900" y="1758950"/>
          <p14:tracePt t="27430" x="7251700" y="1714500"/>
          <p14:tracePt t="27463" x="7258050" y="1663700"/>
          <p14:tracePt t="27495" x="7245350" y="1593850"/>
          <p14:tracePt t="27526" x="7226300" y="1530350"/>
          <p14:tracePt t="27557" x="7213600" y="1460500"/>
          <p14:tracePt t="27591" x="7207250" y="1416050"/>
          <p14:tracePt t="27624" x="7194550" y="1384300"/>
          <p14:tracePt t="27651" x="7175500" y="1352550"/>
          <p14:tracePt t="27680" x="7162800" y="1333500"/>
          <p14:tracePt t="27712" x="7150100" y="1308100"/>
          <p14:tracePt t="27746" x="7143750" y="1295400"/>
          <p14:tracePt t="27776" x="7131050" y="1289050"/>
          <p14:tracePt t="28075" x="7092950" y="1282700"/>
          <p14:tracePt t="28107" x="7016750" y="1282700"/>
          <p14:tracePt t="28134" x="6972300" y="1282700"/>
          <p14:tracePt t="28165" x="6902450" y="1276350"/>
          <p14:tracePt t="28181" x="6832600" y="1270000"/>
          <p14:tracePt t="28213" x="6692900" y="1263650"/>
          <p14:tracePt t="28227" x="6667500" y="1263650"/>
          <p14:tracePt t="28262" x="6654800" y="1257300"/>
          <p14:tracePt t="28374" x="6597650" y="1250950"/>
          <p14:tracePt t="28400" x="6508750" y="1244600"/>
          <p14:tracePt t="28431" x="6324600" y="1231900"/>
          <p14:tracePt t="28463" x="6235700" y="1231900"/>
          <p14:tracePt t="28496" x="6172200" y="1231900"/>
          <p14:tracePt t="28525" x="6108700" y="1244600"/>
          <p14:tracePt t="28545" x="6057900" y="1244600"/>
          <p14:tracePt t="28575" x="5981700" y="1250950"/>
          <p14:tracePt t="28607" x="5924550" y="1257300"/>
          <p14:tracePt t="28640" x="5848350" y="1270000"/>
          <p14:tracePt t="28665" x="5765800" y="1289050"/>
          <p14:tracePt t="28707" x="5600700" y="1320800"/>
          <p14:tracePt t="28728" x="5562600" y="1320800"/>
          <p14:tracePt t="28758" x="5556250" y="1320800"/>
          <p14:tracePt t="28963" x="5543550" y="1352550"/>
          <p14:tracePt t="28994" x="5511800" y="1403350"/>
          <p14:tracePt t="29025" x="5486400" y="1435100"/>
          <p14:tracePt t="29057" x="5473700" y="1435100"/>
          <p14:tracePt t="29091" x="5435600" y="1473200"/>
          <p14:tracePt t="29124" x="5340350" y="1536700"/>
          <p14:tracePt t="29157" x="5276850" y="1593850"/>
          <p14:tracePt t="29177" x="5270500" y="1600200"/>
          <p14:tracePt t="29212" x="5251450" y="1657350"/>
          <p14:tracePt t="29246" x="5207000" y="1841500"/>
          <p14:tracePt t="29262" x="5168900" y="1936750"/>
          <p14:tracePt t="29278" x="5149850" y="2012950"/>
          <p14:tracePt t="29307" x="5124450" y="2108200"/>
          <p14:tracePt t="29341" x="5124450" y="2184400"/>
          <p14:tracePt t="29361" x="5130800" y="2222500"/>
          <p14:tracePt t="29369" x="5137150" y="2241550"/>
          <p14:tracePt t="29407" x="5181600" y="2349500"/>
          <p14:tracePt t="29431" x="5321300" y="2444750"/>
          <p14:tracePt t="29462" x="6000750" y="2266950"/>
          <p14:tracePt t="30057" x="5975350" y="2279650"/>
          <p14:tracePt t="30091" x="5975350" y="2305050"/>
          <p14:tracePt t="30123" x="5975350" y="2324100"/>
          <p14:tracePt t="30150" x="5975350" y="2330450"/>
          <p14:tracePt t="30212" x="5969000" y="2305050"/>
          <p14:tracePt t="30244" x="5956300" y="2305050"/>
          <p14:tracePt t="30276" x="5937250" y="2324100"/>
          <p14:tracePt t="30307" x="5911850" y="2336800"/>
          <p14:tracePt t="30440" x="5905500" y="2336800"/>
          <p14:tracePt t="33956" x="5784850" y="2413000"/>
          <p14:tracePt t="33979" x="5645150" y="2470150"/>
          <p14:tracePt t="34011" x="5518150" y="2540000"/>
          <p14:tracePt t="34043" x="5505450" y="2546350"/>
          <p14:tracePt t="34073" x="5505450" y="2552700"/>
          <p14:tracePt t="34156" x="5492750" y="2571750"/>
          <p14:tracePt t="34189" x="5492750" y="2584450"/>
          <p14:tracePt t="34215" x="5473700" y="2622550"/>
          <p14:tracePt t="34243" x="5441950" y="2686050"/>
          <p14:tracePt t="34278" x="5416550" y="2749550"/>
          <p14:tracePt t="34309" x="5403850" y="2787650"/>
          <p14:tracePt t="34340" x="5397500" y="2813050"/>
          <p14:tracePt t="34373" x="5391150" y="2838450"/>
          <p14:tracePt t="34405" x="5391150" y="2844800"/>
          <p14:tracePt t="34440" x="5391150" y="2863850"/>
          <p14:tracePt t="34464" x="5384800" y="2876550"/>
          <p14:tracePt t="34495" x="5378450" y="2901950"/>
          <p14:tracePt t="34527" x="5365750" y="2927350"/>
          <p14:tracePt t="34559" x="5346700" y="2946400"/>
          <p14:tracePt t="34590" x="5327650" y="2984500"/>
          <p14:tracePt t="34609" x="5321300" y="2990850"/>
          <p14:tracePt t="34640" x="5321300" y="2997200"/>
          <p14:tracePt t="34689" x="5314950" y="3016250"/>
          <p14:tracePt t="34715" x="5314950" y="3028950"/>
          <p14:tracePt t="34747" x="5308600" y="3035300"/>
          <p14:tracePt t="34824" x="5276850" y="3079750"/>
          <p14:tracePt t="34843" x="5257800" y="3098800"/>
          <p14:tracePt t="34873" x="5232400" y="3117850"/>
          <p14:tracePt t="34907" x="5213350" y="3130550"/>
          <p14:tracePt t="34956" x="5194300" y="3136900"/>
          <p14:tracePt t="34979" x="5175250" y="3149600"/>
          <p14:tracePt t="35011" x="5149850" y="3175000"/>
          <p14:tracePt t="35043" x="5137150" y="3194050"/>
          <p14:tracePt t="35174" x="5143500" y="3219450"/>
          <p14:tracePt t="38788" x="5143500" y="3263900"/>
          <p14:tracePt t="38810" x="5143500" y="3276600"/>
          <p14:tracePt t="39488" x="5143500" y="3346450"/>
          <p14:tracePt t="39509" x="5143500" y="3359150"/>
          <p14:tracePt t="39543" x="5143500" y="3390900"/>
          <p14:tracePt t="39591" x="5143500" y="3403600"/>
          <p14:tracePt t="39622" x="5143500" y="3422650"/>
          <p14:tracePt t="39655" x="5143500" y="3441700"/>
          <p14:tracePt t="39687" x="5149850" y="3448050"/>
          <p14:tracePt t="39810" x="5156200" y="3454400"/>
          <p14:tracePt t="39844" x="5156200" y="3460750"/>
          <p14:tracePt t="39873" x="5162550" y="3467100"/>
          <p14:tracePt t="40057" x="5168900" y="3492500"/>
          <p14:tracePt t="40076" x="5175250" y="3492500"/>
          <p14:tracePt t="40122" x="5175250" y="3498850"/>
          <p14:tracePt t="40271" x="5187950" y="3505200"/>
          <p14:tracePt t="44470" x="5448300" y="3517900"/>
          <p14:tracePt t="44503" x="5778500" y="3524250"/>
          <p14:tracePt t="44530" x="5956300" y="3530600"/>
          <p14:tracePt t="44557" x="5975350" y="3530600"/>
          <p14:tracePt t="44592" x="5994400" y="3543300"/>
          <p14:tracePt t="44624" x="6051550" y="3549650"/>
          <p14:tracePt t="44656" x="6203950" y="3587750"/>
          <p14:tracePt t="44687" x="6305550" y="3594100"/>
          <p14:tracePt t="44720" x="6369050" y="3594100"/>
          <p14:tracePt t="44755" x="6527800" y="3600450"/>
          <p14:tracePt t="44774" x="6591300" y="3600450"/>
          <p14:tracePt t="44796" x="6648450" y="3600450"/>
          <p14:tracePt t="44873" x="6654800" y="3600450"/>
          <p14:tracePt t="45003" x="6680200" y="3600450"/>
          <p14:tracePt t="45029" x="6711950" y="3613150"/>
          <p14:tracePt t="45061" x="6750050" y="3619500"/>
          <p14:tracePt t="45092" x="6769100" y="3632200"/>
          <p14:tracePt t="45139" x="6775450" y="3632200"/>
          <p14:tracePt t="45186" x="6819900" y="3632200"/>
          <p14:tracePt t="45220" x="6870700" y="3625850"/>
          <p14:tracePt t="45253" x="6902450" y="3619500"/>
          <p14:tracePt t="45286" x="6940550" y="3613150"/>
          <p14:tracePt t="45311" x="6978650" y="3600450"/>
          <p14:tracePt t="45343" x="7029450" y="3575050"/>
          <p14:tracePt t="45373" x="7080250" y="3568700"/>
          <p14:tracePt t="45406" x="7092950" y="3562350"/>
          <p14:tracePt t="45437" x="7105650" y="3556000"/>
          <p14:tracePt t="45470" x="7105650" y="3543300"/>
          <p14:tracePt t="45503" x="7112000" y="3517900"/>
          <p14:tracePt t="45531" x="7105650" y="3473450"/>
          <p14:tracePt t="45561" x="7099300" y="3448050"/>
          <p14:tracePt t="45592" x="7067550" y="3416300"/>
          <p14:tracePt t="45625" x="7029450" y="3384550"/>
          <p14:tracePt t="45655" x="7004050" y="3359150"/>
          <p14:tracePt t="45687" x="6985000" y="3346450"/>
          <p14:tracePt t="45736" x="6978650" y="3340100"/>
          <p14:tracePt t="45764" x="6927850" y="3327400"/>
          <p14:tracePt t="45797" x="6870700" y="3321050"/>
          <p14:tracePt t="45827" x="6832600" y="3314700"/>
          <p14:tracePt t="45889" x="6813550" y="3314700"/>
          <p14:tracePt t="45907" x="6781800" y="3321050"/>
          <p14:tracePt t="45939" x="6743700" y="3340100"/>
          <p14:tracePt t="45958" x="6731000" y="3352800"/>
          <p14:tracePt t="45987" x="6711950" y="3378200"/>
          <p14:tracePt t="46020" x="6699250" y="3409950"/>
          <p14:tracePt t="46070" x="6692900" y="3422650"/>
          <p14:tracePt t="46155" x="6699250" y="3441700"/>
          <p14:tracePt t="46186" x="6711950" y="3467100"/>
          <p14:tracePt t="46220" x="6711950" y="3479800"/>
          <p14:tracePt t="46253" x="6718300" y="3492500"/>
          <p14:tracePt t="46287" x="6731000" y="3517900"/>
          <p14:tracePt t="46312" x="6743700" y="3536950"/>
          <p14:tracePt t="46358" x="6750050" y="3556000"/>
          <p14:tracePt t="46375" x="6756400" y="3556000"/>
          <p14:tracePt t="46407" x="6781800" y="3568700"/>
          <p14:tracePt t="46436" x="6807200" y="3594100"/>
          <p14:tracePt t="46470" x="6826250" y="3600450"/>
          <p14:tracePt t="46502" x="6851650" y="3606800"/>
          <p14:tracePt t="46537" x="6902450" y="3619500"/>
          <p14:tracePt t="46561" x="6940550" y="3619500"/>
          <p14:tracePt t="46594" x="6991350" y="3619500"/>
          <p14:tracePt t="46609" x="6997700" y="3619500"/>
          <p14:tracePt t="46640" x="7016750" y="3619500"/>
          <p14:tracePt t="46673" x="7023100" y="3613150"/>
          <p14:tracePt t="46752" x="7042150" y="3587750"/>
          <p14:tracePt t="46786" x="7061200" y="3581400"/>
          <p14:tracePt t="47003" x="7061200" y="3600450"/>
          <p14:tracePt t="47027" x="7061200" y="3619500"/>
          <p14:tracePt t="47070" x="7061200" y="3632200"/>
          <p14:tracePt t="47274" x="7137400" y="3670300"/>
          <p14:tracePt t="47308" x="7308850" y="3740150"/>
          <p14:tracePt t="47353" x="7423150" y="3765550"/>
          <p14:tracePt t="47954" x="7340600" y="3778250"/>
          <p14:tracePt t="47974" x="7283450" y="3784600"/>
          <p14:tracePt t="48003" x="7251700" y="3790950"/>
          <p14:tracePt t="48204" x="7245350" y="3810000"/>
          <p14:tracePt t="48236" x="7251700" y="3822700"/>
          <p14:tracePt t="50802" x="6985000" y="3816350"/>
          <p14:tracePt t="50836" x="6438900" y="3975100"/>
          <p14:tracePt t="50856" x="6273800" y="4032250"/>
          <p14:tracePt t="50876" x="6102350" y="4127500"/>
          <p14:tracePt t="50906" x="6051550" y="4152900"/>
          <p14:tracePt t="50938" x="6045200" y="4171950"/>
          <p14:tracePt t="50969" x="6007100" y="4203700"/>
          <p14:tracePt t="51003" x="5905500" y="4248150"/>
          <p14:tracePt t="51022" x="5873750" y="4254500"/>
          <p14:tracePt t="51052" x="5848350" y="4273550"/>
          <p14:tracePt t="51072" x="5835650" y="4279900"/>
          <p14:tracePt t="51093" x="5791200" y="4298950"/>
          <p14:tracePt t="51126" x="5689600" y="4343400"/>
          <p14:tracePt t="51157" x="5651500" y="4362450"/>
          <p14:tracePt t="51189" x="5626100" y="4375150"/>
          <p14:tracePt t="51221" x="5575300" y="4400550"/>
          <p14:tracePt t="51239" x="5568950" y="4406900"/>
          <p14:tracePt t="51285" x="5562600" y="4406900"/>
          <p14:tracePt t="51352" x="5511800" y="4464050"/>
          <p14:tracePt t="51376" x="5486400" y="4514850"/>
          <p14:tracePt t="51406" x="5448300" y="4578350"/>
          <p14:tracePt t="51439" x="5410200" y="4629150"/>
          <p14:tracePt t="51469" x="5403850" y="4635500"/>
          <p14:tracePt t="51520" x="5403850" y="4660900"/>
          <p14:tracePt t="51552" x="5397500" y="4667250"/>
          <p14:tracePt t="51687" x="5391150" y="4686300"/>
          <p14:tracePt t="51753" x="5372100" y="4711700"/>
          <p14:tracePt t="51785" x="5365750" y="4724400"/>
          <p14:tracePt t="54352" x="5391150" y="4730750"/>
          <p14:tracePt t="54377" x="5410200" y="4730750"/>
          <p14:tracePt t="54440" x="5372100" y="4686300"/>
          <p14:tracePt t="54474" x="5346700" y="4673600"/>
          <p14:tracePt t="54885" x="5346700" y="4686300"/>
          <p14:tracePt t="54925" x="5346700" y="4730750"/>
          <p14:tracePt t="54939" x="5346700" y="4737100"/>
          <p14:tracePt t="54972" x="5359400" y="4832350"/>
          <p14:tracePt t="55002" x="5384800" y="4870450"/>
          <p14:tracePt t="55034" x="5384800" y="4889500"/>
          <p14:tracePt t="55067" x="5384800" y="4927600"/>
          <p14:tracePt t="55101" x="5384800" y="4946650"/>
          <p14:tracePt t="55126" x="5384800" y="4972050"/>
          <p14:tracePt t="55157" x="5384800" y="4991100"/>
          <p14:tracePt t="55189" x="5384800" y="4997450"/>
          <p14:tracePt t="55222" x="5391150" y="5003800"/>
          <p14:tracePt t="55385" x="5384800" y="5003800"/>
          <p14:tracePt t="62182" x="5448300" y="5080000"/>
          <p14:tracePt t="62207" x="5549900" y="5143500"/>
          <p14:tracePt t="62222" x="5575300" y="5156200"/>
          <p14:tracePt t="62255" x="5746750" y="5321300"/>
          <p14:tracePt t="62269" x="5784850" y="5353050"/>
          <p14:tracePt t="62304" x="5962650" y="5467350"/>
          <p14:tracePt t="62319" x="6007100" y="5486400"/>
          <p14:tracePt t="62350" x="6057900" y="5505450"/>
          <p14:tracePt t="62383" x="6165850" y="5543550"/>
          <p14:tracePt t="62416" x="6248400" y="5568950"/>
          <p14:tracePt t="62441" x="6280150" y="5575300"/>
          <p14:tracePt t="62472" x="6324600" y="5575300"/>
          <p14:tracePt t="62503" x="6388100" y="5575300"/>
          <p14:tracePt t="62536" x="6553200" y="5588000"/>
          <p14:tracePt t="62567" x="6692900" y="5607050"/>
          <p14:tracePt t="62586" x="6775450" y="5632450"/>
          <p14:tracePt t="62616" x="6819900" y="5645150"/>
          <p14:tracePt t="62716" x="6858000" y="5651500"/>
          <p14:tracePt t="62740" x="6921500" y="5651500"/>
          <p14:tracePt t="62771" x="6997700" y="5657850"/>
          <p14:tracePt t="62805" x="7048500" y="5670550"/>
          <p14:tracePt t="62833" x="7054850" y="5670550"/>
          <p14:tracePt t="63216" x="7023100" y="5664200"/>
          <p14:tracePt t="63254" x="7004050" y="5645150"/>
          <p14:tracePt t="63284" x="6991350" y="5632450"/>
          <p14:tracePt t="63584" x="6985000" y="5632450"/>
          <p14:tracePt t="64635" x="7042150" y="5461000"/>
          <p14:tracePt t="64667" x="7143750" y="5372100"/>
          <p14:tracePt t="64698" x="7283450" y="5289550"/>
          <p14:tracePt t="64723" x="7410450" y="5200650"/>
          <p14:tracePt t="64756" x="7632700" y="5054600"/>
          <p14:tracePt t="64786" x="7899400" y="4889500"/>
          <p14:tracePt t="64819" x="8115300" y="4718050"/>
          <p14:tracePt t="64849" x="8216900" y="4540250"/>
          <p14:tracePt t="64882" x="8235950" y="4406900"/>
          <p14:tracePt t="64917" x="8216900" y="4337050"/>
          <p14:tracePt t="64949" x="8185150" y="4292600"/>
          <p14:tracePt t="64972" x="8166100" y="4273550"/>
          <p14:tracePt t="65016" x="8147050" y="4248150"/>
          <p14:tracePt t="65052" x="8140700" y="4241800"/>
          <p14:tracePt t="65116" x="8121650" y="4229100"/>
          <p14:tracePt t="65165" x="8108950" y="4222750"/>
          <p14:tracePt t="65682" x="8089900" y="4127500"/>
          <p14:tracePt t="65715" x="8083550" y="4051300"/>
          <p14:tracePt t="65739" x="8089900" y="4013200"/>
          <p14:tracePt t="65770" x="8115300" y="3981450"/>
          <p14:tracePt t="65802" x="8128000" y="3968750"/>
          <p14:tracePt t="66498" x="8147050" y="3879850"/>
          <p14:tracePt t="66536" x="8178800" y="3829050"/>
          <p14:tracePt t="66682" x="8172450" y="3784600"/>
          <p14:tracePt t="66715" x="8159750" y="3746500"/>
          <p14:tracePt t="66740" x="8153400" y="3727450"/>
          <p14:tracePt t="66771" x="8147050" y="3702050"/>
          <p14:tracePt t="66804" x="8128000" y="3683000"/>
          <p14:tracePt t="66835" x="8115300" y="3663950"/>
          <p14:tracePt t="66882" x="8108950" y="3651250"/>
          <p14:tracePt t="67036" x="8108950" y="3625850"/>
          <p14:tracePt t="67070" x="8108950" y="3613150"/>
          <p14:tracePt t="69866" x="8108950" y="3581400"/>
          <p14:tracePt t="69885" x="8096250" y="3568700"/>
          <p14:tracePt t="69915" x="8083550" y="3556000"/>
          <p14:tracePt t="69947" x="8083550" y="3549650"/>
          <p14:tracePt t="70100" x="8077200" y="3549650"/>
          <p14:tracePt t="70616" x="8083550" y="3524250"/>
          <p14:tracePt t="70648" x="8089900" y="3473450"/>
          <p14:tracePt t="70681" x="8089900" y="3390900"/>
          <p14:tracePt t="70715" x="8058150" y="3333750"/>
          <p14:tracePt t="70735" x="8051800" y="3321050"/>
          <p14:tracePt t="70756" x="8026400" y="3308350"/>
          <p14:tracePt t="70788" x="7994650" y="3302000"/>
          <p14:tracePt t="70836" x="7981950" y="3295650"/>
          <p14:tracePt t="70899" x="7975600" y="3289300"/>
          <p14:tracePt t="71117" x="7975600" y="3359150"/>
          <p14:tracePt t="71148" x="7956550" y="3416300"/>
          <p14:tracePt t="71181" x="7950200" y="3448050"/>
          <p14:tracePt t="71213" x="7943850" y="3467100"/>
          <p14:tracePt t="71400" x="7943850" y="3460750"/>
          <p14:tracePt t="72398" x="8013700" y="3524250"/>
          <p14:tracePt t="72430" x="8083550" y="3594100"/>
          <p14:tracePt t="72463" x="8178800" y="3663950"/>
          <p14:tracePt t="72496" x="8286750" y="3727450"/>
          <p14:tracePt t="72530" x="8337550" y="3765550"/>
          <p14:tracePt t="72554" x="8362950" y="3784600"/>
          <p14:tracePt t="72569" x="8382000" y="3797300"/>
          <p14:tracePt t="72602" x="8458200" y="3867150"/>
          <p14:tracePt t="72616" x="8483600" y="3879850"/>
          <p14:tracePt t="72651" x="8585200" y="3981450"/>
          <p14:tracePt t="72682" x="8648700" y="4083050"/>
          <p14:tracePt t="72700" x="8680450" y="4127500"/>
          <p14:tracePt t="72731" x="8724900" y="4191000"/>
          <p14:tracePt t="72750" x="8737600" y="4210050"/>
          <p14:tracePt t="72772" x="8750300" y="4248150"/>
          <p14:tracePt t="72805" x="8763000" y="4362450"/>
          <p14:tracePt t="72835" x="8788400" y="4527550"/>
          <p14:tracePt t="72851" x="8794750" y="4565650"/>
          <p14:tracePt t="72867" x="8807450" y="4591050"/>
          <p14:tracePt t="72886" x="8807450" y="4603750"/>
          <p14:tracePt t="72917" x="8813800" y="4622800"/>
          <p14:tracePt t="72947" x="8813800" y="4641850"/>
          <p14:tracePt t="72980" x="8813800" y="4654550"/>
          <p14:tracePt t="73197" x="8813800" y="4724400"/>
          <p14:tracePt t="73231" x="8813800" y="4756150"/>
          <p14:tracePt t="73263" x="8813800" y="4762500"/>
          <p14:tracePt t="73330" x="8813800" y="47688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Pollution Impact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the </a:t>
                </a:r>
                <a:r>
                  <a:rPr lang="en-US" b="1" u="sng" dirty="0"/>
                  <a:t>marginal damage</a:t>
                </a:r>
                <a:r>
                  <a:rPr lang="en-US" dirty="0"/>
                  <a:t> caused by emitting one more </a:t>
                </a:r>
                <a:r>
                  <a:rPr lang="en-US" dirty="0" err="1"/>
                  <a:t>tonne</a:t>
                </a:r>
                <a:r>
                  <a:rPr lang="en-US" dirty="0"/>
                  <a:t> of a pollutant</a:t>
                </a:r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𝑝𝑟𝑒𝑚𝑎𝑡𝑢𝑟𝑒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𝑚𝑜𝑟𝑡𝑎𝑙𝑖𝑡𝑖𝑒𝑠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𝑐𝑎𝑢𝑠𝑒𝑑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𝑡𝑜𝑛𝑛𝑒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𝑒𝑚𝑖𝑡𝑡𝑒𝑑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𝑝𝑜𝑙𝑙𝑢𝑡𝑎𝑛𝑡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𝑚𝑜𝑟𝑡𝑎𝑙𝑖𝑡𝑖𝑒𝑠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𝑡𝑜𝑛𝑛𝑒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𝑑𝑎𝑚𝑎𝑔𝑒𝑠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𝑡𝑜𝑛𝑛𝑒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Reminder: here we are just considering mortality from ambient PM</a:t>
                </a:r>
                <a:r>
                  <a:rPr lang="en-US" baseline="-25000" dirty="0"/>
                  <a:t>2.5</a:t>
                </a:r>
                <a:r>
                  <a:rPr lang="en-US" dirty="0"/>
                  <a:t> (and precursors)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34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851"/>
    </mc:Choice>
    <mc:Fallback>
      <p:transition spd="slow" advTm="58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9180" x="7969250" y="3708400"/>
          <p14:tracePt t="29197" x="7435850" y="2952750"/>
          <p14:tracePt t="29229" x="7073900" y="2292350"/>
          <p14:tracePt t="29260" x="7061200" y="2266950"/>
          <p14:tracePt t="29476" x="6864350" y="2343150"/>
          <p14:tracePt t="29509" x="5822950" y="2495550"/>
          <p14:tracePt t="29543" x="4356100" y="3149600"/>
          <p14:tracePt t="29563" x="3962400" y="3213100"/>
          <p14:tracePt t="29592" x="3670300" y="3162300"/>
          <p14:tracePt t="29619" x="3492500" y="3054350"/>
          <p14:tracePt t="29649" x="3390900" y="3009900"/>
          <p14:tracePt t="29679" x="3378200" y="3003550"/>
          <p14:tracePt t="29697" x="3365500" y="3003550"/>
          <p14:tracePt t="29727" x="3289300" y="2997200"/>
          <p14:tracePt t="29746" x="3187700" y="2965450"/>
          <p14:tracePt t="29776" x="2774950" y="2870200"/>
          <p14:tracePt t="29809" x="2273300" y="2774950"/>
          <p14:tracePt t="29835" x="2127250" y="2736850"/>
          <p14:tracePt t="29868" x="2063750" y="2705100"/>
          <p14:tracePt t="29899" x="2038350" y="2692400"/>
          <p14:tracePt t="29930" x="2025650" y="2692400"/>
          <p14:tracePt t="30025" x="1892300" y="2692400"/>
          <p14:tracePt t="30058" x="1752600" y="2698750"/>
          <p14:tracePt t="30092" x="1708150" y="2698750"/>
          <p14:tracePt t="30118" x="1682750" y="2705100"/>
          <p14:tracePt t="30165" x="1536700" y="2736850"/>
          <p14:tracePt t="30197" x="1384300" y="2755900"/>
          <p14:tracePt t="30226" x="1314450" y="2755900"/>
          <p14:tracePt t="30308" x="1314450" y="2749550"/>
          <p14:tracePt t="30375" x="1314450" y="2724150"/>
          <p14:tracePt t="30413" x="1314450" y="2711450"/>
          <p14:tracePt t="30462" x="1314450" y="2705100"/>
          <p14:tracePt t="30696" x="1308100" y="2673350"/>
          <p14:tracePt t="30728" x="1295400" y="2641600"/>
          <p14:tracePt t="30758" x="1289050" y="2628900"/>
          <p14:tracePt t="30791" x="1289050" y="2622550"/>
          <p14:tracePt t="30825" x="1289050" y="2616200"/>
          <p14:tracePt t="31075" x="1295400" y="2635250"/>
          <p14:tracePt t="31101" x="1308100" y="2654300"/>
          <p14:tracePt t="31133" x="1314450" y="2667000"/>
          <p14:tracePt t="31242" x="1314450" y="2673350"/>
          <p14:tracePt t="31392" x="1314450" y="2692400"/>
          <p14:tracePt t="33492" x="1320800" y="2743200"/>
          <p14:tracePt t="33526" x="1320800" y="2774950"/>
          <p14:tracePt t="33557" x="1320800" y="2800350"/>
          <p14:tracePt t="33591" x="1320800" y="2806700"/>
          <p14:tracePt t="33624" x="1320800" y="2838450"/>
          <p14:tracePt t="33644" x="1320800" y="2844800"/>
          <p14:tracePt t="33691" x="1327150" y="2889250"/>
          <p14:tracePt t="33698" x="1333500" y="2901950"/>
          <p14:tracePt t="33744" x="1339850" y="2914650"/>
          <p14:tracePt t="33808" x="1346200" y="2933700"/>
          <p14:tracePt t="33828" x="1346200" y="2940050"/>
          <p14:tracePt t="33857" x="1346200" y="2946400"/>
          <p14:tracePt t="33883" x="1352550" y="2952750"/>
          <p14:tracePt t="33915" x="1352550" y="2959100"/>
          <p14:tracePt t="34042" x="1352550" y="2984500"/>
          <p14:tracePt t="34075" x="1352550" y="2997200"/>
          <p14:tracePt t="35825" x="1390650" y="3016250"/>
          <p14:tracePt t="35844" x="1422400" y="3035300"/>
          <p14:tracePt t="35874" x="1530350" y="3073400"/>
          <p14:tracePt t="35900" x="1606550" y="3098800"/>
          <p14:tracePt t="35930" x="1708150" y="3143250"/>
          <p14:tracePt t="35963" x="1841500" y="3181350"/>
          <p14:tracePt t="35995" x="1981200" y="3213100"/>
          <p14:tracePt t="36026" x="2133600" y="3232150"/>
          <p14:tracePt t="36044" x="2241550" y="3251200"/>
          <p14:tracePt t="36075" x="2482850" y="3282950"/>
          <p14:tracePt t="36107" x="2800350" y="3308350"/>
          <p14:tracePt t="36140" x="3149600" y="3321050"/>
          <p14:tracePt t="36166" x="3365500" y="3333750"/>
          <p14:tracePt t="36197" x="3486150" y="3340100"/>
          <p14:tracePt t="36228" x="3632200" y="3346450"/>
          <p14:tracePt t="36260" x="3829050" y="3359150"/>
          <p14:tracePt t="36292" x="4013200" y="3371850"/>
          <p14:tracePt t="36324" x="4095750" y="3371850"/>
          <p14:tracePt t="36357" x="4159250" y="3371850"/>
          <p14:tracePt t="36390" x="4267200" y="3371850"/>
          <p14:tracePt t="36416" x="4368800" y="3371850"/>
          <p14:tracePt t="36447" x="4521200" y="3371850"/>
          <p14:tracePt t="36479" x="4673600" y="3371850"/>
          <p14:tracePt t="36511" x="4806950" y="3365500"/>
          <p14:tracePt t="36541" x="4959350" y="3352800"/>
          <p14:tracePt t="36576" x="5073650" y="3340100"/>
          <p14:tracePt t="36607" x="5156200" y="3333750"/>
          <p14:tracePt t="36640" x="5264150" y="3333750"/>
          <p14:tracePt t="36665" x="5372100" y="3340100"/>
          <p14:tracePt t="36694" x="5435600" y="3352800"/>
          <p14:tracePt t="36714" x="5467350" y="3359150"/>
          <p14:tracePt t="36745" x="5524500" y="3365500"/>
          <p14:tracePt t="36761" x="5568950" y="3371850"/>
          <p14:tracePt t="36779" x="5619750" y="3378200"/>
          <p14:tracePt t="36807" x="5734050" y="3397250"/>
          <p14:tracePt t="36840" x="5848350" y="3390900"/>
          <p14:tracePt t="36873" x="5892800" y="3365500"/>
          <p14:tracePt t="36957" x="5899150" y="3365500"/>
          <p14:tracePt t="37956" x="5924550" y="3365500"/>
          <p14:tracePt t="37979" x="5956300" y="3365500"/>
          <p14:tracePt t="38010" x="6007100" y="3365500"/>
          <p14:tracePt t="38044" x="6045200" y="3346450"/>
          <p14:tracePt t="38075" x="6076950" y="3321050"/>
          <p14:tracePt t="38106" x="6108700" y="3276600"/>
          <p14:tracePt t="38140" x="6146800" y="3263900"/>
          <p14:tracePt t="38173" x="6153150" y="3263900"/>
          <p14:tracePt t="38224" x="6159500" y="3251200"/>
          <p14:tracePt t="38245" x="6191250" y="3225800"/>
          <p14:tracePt t="38277" x="6311900" y="3194050"/>
          <p14:tracePt t="38308" x="6432550" y="3194050"/>
          <p14:tracePt t="38340" x="6477000" y="3194050"/>
          <p14:tracePt t="38373" x="6489700" y="3181350"/>
          <p14:tracePt t="38406" x="6515100" y="3130550"/>
          <p14:tracePt t="38432" x="6540500" y="3086100"/>
          <p14:tracePt t="38463" x="6546850" y="3054350"/>
          <p14:tracePt t="38495" x="6565900" y="3041650"/>
          <p14:tracePt t="38527" x="6578600" y="3016250"/>
          <p14:tracePt t="38557" x="6578600" y="2984500"/>
          <p14:tracePt t="38590" x="6578600" y="2927350"/>
          <p14:tracePt t="38623" x="6578600" y="2851150"/>
          <p14:tracePt t="38656" x="6584950" y="2800350"/>
          <p14:tracePt t="38682" x="6591300" y="2774950"/>
          <p14:tracePt t="38711" x="6591300" y="2768600"/>
          <p14:tracePt t="38744" x="6591300" y="2755900"/>
          <p14:tracePt t="38792" x="6584950" y="2730500"/>
          <p14:tracePt t="38825" x="6578600" y="2705100"/>
          <p14:tracePt t="38856" x="6578600" y="2698750"/>
          <p14:tracePt t="38890" x="6578600" y="2692400"/>
          <p14:tracePt t="38915" x="6578600" y="2679700"/>
          <p14:tracePt t="38949" x="6578600" y="2667000"/>
          <p14:tracePt t="38979" x="6578600" y="2660650"/>
          <p14:tracePt t="39042" x="6565900" y="2641600"/>
          <p14:tracePt t="39060" x="6565900" y="2628900"/>
          <p14:tracePt t="39091" x="6553200" y="2603500"/>
          <p14:tracePt t="39110" x="6540500" y="2597150"/>
          <p14:tracePt t="39140" x="6534150" y="2584450"/>
          <p14:tracePt t="39175" x="6508750" y="2565400"/>
          <p14:tracePt t="39199" x="6483350" y="2546350"/>
          <p14:tracePt t="39229" x="6457950" y="2527300"/>
          <p14:tracePt t="39261" x="6445250" y="2514600"/>
          <p14:tracePt t="39308" x="6388100" y="2508250"/>
          <p14:tracePt t="39340" x="6254750" y="2489200"/>
          <p14:tracePt t="39373" x="6146800" y="2470150"/>
          <p14:tracePt t="39406" x="6089650" y="2457450"/>
          <p14:tracePt t="39431" x="6038850" y="2451100"/>
          <p14:tracePt t="39465" x="5911850" y="2451100"/>
          <p14:tracePt t="39494" x="5683250" y="2470150"/>
          <p14:tracePt t="39526" x="5499100" y="2482850"/>
          <p14:tracePt t="39558" x="5397500" y="2489200"/>
          <p14:tracePt t="39590" x="5384800" y="2489200"/>
          <p14:tracePt t="39622" x="5378450" y="2489200"/>
          <p14:tracePt t="39656" x="5346700" y="2501900"/>
          <p14:tracePt t="39682" x="5289550" y="2514600"/>
          <p14:tracePt t="39710" x="5245100" y="2527300"/>
          <p14:tracePt t="39744" x="5238750" y="2533650"/>
          <p14:tracePt t="39777" x="5232400" y="2533650"/>
          <p14:tracePt t="39873" x="5226050" y="2571750"/>
          <p14:tracePt t="39906" x="5200650" y="2622550"/>
          <p14:tracePt t="39926" x="5194300" y="2635250"/>
          <p14:tracePt t="39949" x="5187950" y="2654300"/>
          <p14:tracePt t="39979" x="5187950" y="2692400"/>
          <p14:tracePt t="40010" x="5187950" y="2755900"/>
          <p14:tracePt t="40043" x="5181600" y="2832100"/>
          <p14:tracePt t="40074" x="5175250" y="2889250"/>
          <p14:tracePt t="40092" x="5175250" y="2914650"/>
          <p14:tracePt t="40123" x="5168900" y="2971800"/>
          <p14:tracePt t="40156" x="5162550" y="3048000"/>
          <p14:tracePt t="40182" x="5162550" y="3098800"/>
          <p14:tracePt t="40211" x="5162550" y="3143250"/>
          <p14:tracePt t="40245" x="5162550" y="3149600"/>
          <p14:tracePt t="40489" x="5302250" y="3149600"/>
          <p14:tracePt t="40511" x="5594350" y="3149600"/>
          <p14:tracePt t="40542" x="5981700" y="3149600"/>
          <p14:tracePt t="40574" x="6159500" y="3149600"/>
          <p14:tracePt t="40605" x="6229350" y="3149600"/>
          <p14:tracePt t="40638" x="6324600" y="3149600"/>
          <p14:tracePt t="40673" x="6381750" y="3149600"/>
          <p14:tracePt t="40873" x="6426200" y="3149600"/>
          <p14:tracePt t="40907" x="6489700" y="3149600"/>
          <p14:tracePt t="40926" x="6515100" y="3149600"/>
          <p14:tracePt t="40948" x="6553200" y="3136900"/>
          <p14:tracePt t="40979" x="6584950" y="3124200"/>
          <p14:tracePt t="41075" x="6591300" y="3117850"/>
          <p14:tracePt t="41155" x="6584950" y="3060700"/>
          <p14:tracePt t="41189" x="6553200" y="2959100"/>
          <p14:tracePt t="41211" x="6546850" y="2895600"/>
          <p14:tracePt t="41256" x="6546850" y="2813050"/>
          <p14:tracePt t="41277" x="6546850" y="2781300"/>
          <p14:tracePt t="41307" x="6540500" y="2749550"/>
          <p14:tracePt t="41340" x="6540500" y="2736850"/>
          <p14:tracePt t="41373" x="6540500" y="2717800"/>
          <p14:tracePt t="41423" x="6540500" y="2705100"/>
          <p14:tracePt t="41449" x="6540500" y="2698750"/>
          <p14:tracePt t="41480" x="6540500" y="2692400"/>
          <p14:tracePt t="41989" x="6540500" y="2660650"/>
          <p14:tracePt t="42027" x="6540500" y="2641600"/>
          <p14:tracePt t="42075" x="6540500" y="2635250"/>
          <p14:tracePt t="42156" x="6540500" y="2597150"/>
          <p14:tracePt t="42188" x="6546850" y="2584450"/>
          <p14:tracePt t="45706" x="6565900" y="2673350"/>
          <p14:tracePt t="45739" x="6584950" y="2781300"/>
          <p14:tracePt t="45762" x="6591300" y="2838450"/>
          <p14:tracePt t="45805" x="6604000" y="2882900"/>
          <p14:tracePt t="45841" x="6604000" y="2908300"/>
          <p14:tracePt t="45872" x="6604000" y="2959100"/>
          <p14:tracePt t="45905" x="6604000" y="2997200"/>
          <p14:tracePt t="45938" x="6591300" y="3016250"/>
          <p14:tracePt t="45971" x="6591300" y="30226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 Use #1: Assessing Damages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marginal damages becomes a relatively simple spreadsheet exercise for the user</a:t>
                </a:r>
              </a:p>
              <a:p>
                <a:endParaRPr lang="en-US" dirty="0"/>
              </a:p>
              <a:p>
                <a:r>
                  <a:rPr lang="en-US" dirty="0"/>
                  <a:t>Impacts of an emissions change, </a:t>
                </a:r>
                <a:r>
                  <a:rPr lang="en-US" i="1" dirty="0">
                    <a:latin typeface="Symbol" panose="05050102010706020507" pitchFamily="18" charset="2"/>
                  </a:rPr>
                  <a:t>D</a:t>
                </a:r>
                <a:r>
                  <a:rPr lang="en-US" i="1" dirty="0"/>
                  <a:t>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𝐶h𝑎𝑛𝑔𝑒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𝑚𝑜𝑟𝑡𝑎𝑙𝑖𝑡𝑦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𝑀𝑎𝑟𝑔𝑖𝑛𝑎𝑙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𝑑𝑎𝑚𝑎𝑔𝑒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(for all species, s and locations, l)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8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02"/>
    </mc:Choice>
    <mc:Fallback>
      <p:transition spd="slow" advTm="61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571" x="6381750" y="2870200"/>
          <p14:tracePt t="2605" x="5937250" y="2698750"/>
          <p14:tracePt t="2621" x="5867400" y="2667000"/>
          <p14:tracePt t="2651" x="5594350" y="2590800"/>
          <p14:tracePt t="2683" x="5403850" y="2571750"/>
          <p14:tracePt t="2716" x="5080000" y="2508250"/>
          <p14:tracePt t="2750" x="4121150" y="2438400"/>
          <p14:tracePt t="2770" x="3848100" y="2425700"/>
          <p14:tracePt t="2790" x="3575050" y="2419350"/>
          <p14:tracePt t="2823" x="3289300" y="2432050"/>
          <p14:tracePt t="2855" x="2882900" y="2501900"/>
          <p14:tracePt t="2886" x="2501900" y="2552700"/>
          <p14:tracePt t="2917" x="2216150" y="2559050"/>
          <p14:tracePt t="2951" x="1790700" y="2571750"/>
          <p14:tracePt t="2971" x="1676400" y="2565400"/>
          <p14:tracePt t="3000" x="1581150" y="2540000"/>
          <p14:tracePt t="3025" x="1543050" y="2520950"/>
          <p14:tracePt t="3057" x="1435100" y="2470150"/>
          <p14:tracePt t="3088" x="1289050" y="2406650"/>
          <p14:tracePt t="3122" x="1123950" y="2330450"/>
          <p14:tracePt t="3151" x="965200" y="2241550"/>
          <p14:tracePt t="3184" x="812800" y="2171700"/>
          <p14:tracePt t="3216" x="647700" y="2114550"/>
          <p14:tracePt t="3250" x="577850" y="2070100"/>
          <p14:tracePt t="3275" x="558800" y="2063750"/>
          <p14:tracePt t="3306" x="558800" y="2057400"/>
          <p14:tracePt t="10436" x="1803400" y="1606550"/>
          <p14:tracePt t="10466" x="4356100" y="819150"/>
          <p14:tracePt t="10499" x="5029200" y="825500"/>
          <p14:tracePt t="10548" x="5187950" y="749300"/>
          <p14:tracePt t="10574" x="5441950" y="736600"/>
          <p14:tracePt t="10605" x="5803900" y="774700"/>
          <p14:tracePt t="10648" x="5949950" y="793750"/>
          <p14:tracePt t="10684" x="6134100" y="768350"/>
          <p14:tracePt t="10716" x="7004050" y="584200"/>
          <p14:tracePt t="10748" x="7505700" y="495300"/>
          <p14:tracePt t="10781" x="7721600" y="425450"/>
          <p14:tracePt t="10814" x="7734300" y="419100"/>
          <p14:tracePt t="10934" x="7734300" y="412750"/>
          <p14:tracePt t="11403" x="7740650" y="412750"/>
          <p14:tracePt t="20000" x="7600950" y="520700"/>
          <p14:tracePt t="20033" x="7524750" y="647700"/>
          <p14:tracePt t="20064" x="7499350" y="723900"/>
          <p14:tracePt t="20095" x="7486650" y="762000"/>
          <p14:tracePt t="20130" x="7473950" y="800100"/>
          <p14:tracePt t="20162" x="7467600" y="844550"/>
          <p14:tracePt t="20187" x="7448550" y="908050"/>
          <p14:tracePt t="20203" x="7442200" y="946150"/>
          <p14:tracePt t="20218" x="7429500" y="965200"/>
          <p14:tracePt t="20249" x="7423150" y="996950"/>
          <p14:tracePt t="20284" x="7391400" y="1054100"/>
          <p14:tracePt t="20299" x="7385050" y="1073150"/>
          <p14:tracePt t="20316" x="7385050" y="1092200"/>
          <p14:tracePt t="20346" x="7385050" y="1136650"/>
          <p14:tracePt t="20367" x="7391400" y="1174750"/>
          <p14:tracePt t="20396" x="7423150" y="1225550"/>
          <p14:tracePt t="20421" x="7448550" y="1270000"/>
          <p14:tracePt t="20452" x="7486650" y="1320800"/>
          <p14:tracePt t="20485" x="7505700" y="1365250"/>
          <p14:tracePt t="20516" x="7512050" y="1377950"/>
          <p14:tracePt t="20547" x="7512050" y="1397000"/>
          <p14:tracePt t="20565" x="7512050" y="1409700"/>
          <p14:tracePt t="20596" x="7512050" y="1428750"/>
          <p14:tracePt t="20630" x="7512050" y="1447800"/>
          <p14:tracePt t="20662" x="7512050" y="1473200"/>
          <p14:tracePt t="20688" x="7512050" y="1492250"/>
          <p14:tracePt t="20719" x="7512050" y="1504950"/>
          <p14:tracePt t="20880" x="7518400" y="1504950"/>
          <p14:tracePt t="20913" x="7543800" y="1530350"/>
          <p14:tracePt t="22220" x="7581900" y="1574800"/>
          <p14:tracePt t="22234" x="7581900" y="1581150"/>
          <p14:tracePt t="22266" x="7594600" y="1600200"/>
          <p14:tracePt t="22296" x="7594600" y="1612900"/>
          <p14:tracePt t="22329" x="7594600" y="1619250"/>
          <p14:tracePt t="22362" x="7594600" y="1625600"/>
          <p14:tracePt t="23281" x="7645400" y="1612900"/>
          <p14:tracePt t="23314" x="7721600" y="1600200"/>
          <p14:tracePt t="23345" x="7785100" y="1600200"/>
          <p14:tracePt t="23366" x="7810500" y="1600200"/>
          <p14:tracePt t="33026" x="7715250" y="1555750"/>
          <p14:tracePt t="33081" x="7702550" y="1549400"/>
          <p14:tracePt t="33114" x="7569200" y="1549400"/>
          <p14:tracePt t="33145" x="7486650" y="1581150"/>
          <p14:tracePt t="33176" x="7531100" y="1828800"/>
          <p14:tracePt t="33209" x="7543800" y="2044700"/>
          <p14:tracePt t="33243" x="7353300" y="2266950"/>
          <p14:tracePt t="33276" x="7169150" y="2413000"/>
          <p14:tracePt t="33300" x="7099300" y="2457450"/>
          <p14:tracePt t="33332" x="7004050" y="2476500"/>
          <p14:tracePt t="33365" x="6921500" y="2470150"/>
          <p14:tracePt t="33395" x="6819900" y="2451100"/>
          <p14:tracePt t="33426" x="6623050" y="2476500"/>
          <p14:tracePt t="33460" x="6400800" y="2565400"/>
          <p14:tracePt t="33492" x="6292850" y="2603500"/>
          <p14:tracePt t="33525" x="6286500" y="2609850"/>
          <p14:tracePt t="33809" x="6369050" y="2654300"/>
          <p14:tracePt t="33848" x="6438900" y="2667000"/>
          <p14:tracePt t="33863" x="6445250" y="2673350"/>
          <p14:tracePt t="33895" x="6457950" y="2679700"/>
          <p14:tracePt t="33925" x="6470650" y="2686050"/>
          <p14:tracePt t="33960" x="6483350" y="2698750"/>
          <p14:tracePt t="33994" x="6502400" y="2730500"/>
          <p14:tracePt t="34025" x="6502400" y="2749550"/>
          <p14:tracePt t="34050" x="6502400" y="2755900"/>
          <p14:tracePt t="34160" x="6483350" y="2774950"/>
          <p14:tracePt t="34179" x="6464300" y="2781300"/>
          <p14:tracePt t="34210" x="6457950" y="2806700"/>
          <p14:tracePt t="34292" x="6457950" y="2819400"/>
          <p14:tracePt t="34318" x="6489700" y="2838450"/>
          <p14:tracePt t="34347" x="6572250" y="2863850"/>
          <p14:tracePt t="34366" x="6648450" y="2870200"/>
          <p14:tracePt t="34394" x="6781800" y="2876550"/>
          <p14:tracePt t="34426" x="6851650" y="2876550"/>
          <p14:tracePt t="34459" x="6883400" y="2876550"/>
          <p14:tracePt t="34493" x="6953250" y="2857500"/>
          <p14:tracePt t="34525" x="7029450" y="2838450"/>
          <p14:tracePt t="34550" x="7067550" y="2832100"/>
          <p14:tracePt t="34615" x="7067550" y="2825750"/>
          <p14:tracePt t="34993" x="7048500" y="2800350"/>
          <p14:tracePt t="35025" x="7035800" y="2755900"/>
          <p14:tracePt t="35059" x="7029450" y="2730500"/>
          <p14:tracePt t="35108" x="7023100" y="2730500"/>
          <p14:tracePt t="35243" x="7023100" y="2705100"/>
          <p14:tracePt t="35276" x="7023100" y="2686050"/>
          <p14:tracePt t="35301" x="7023100" y="2679700"/>
          <p14:tracePt t="35363" x="7023100" y="2660650"/>
          <p14:tracePt t="35475" x="6985000" y="2730500"/>
          <p14:tracePt t="35508" x="6927850" y="2825750"/>
          <p14:tracePt t="35542" x="6877050" y="2908300"/>
          <p14:tracePt t="35566" x="6845300" y="2952750"/>
          <p14:tracePt t="35598" x="6794500" y="2984500"/>
          <p14:tracePt t="35630" x="6769100" y="3003550"/>
          <p14:tracePt t="35662" x="6743700" y="3009900"/>
          <p14:tracePt t="35692" x="6699250" y="3022600"/>
          <p14:tracePt t="35725" x="6642100" y="3028950"/>
          <p14:tracePt t="35759" x="6584950" y="3028950"/>
          <p14:tracePt t="35792" x="6527800" y="3028950"/>
          <p14:tracePt t="35812" x="6515100" y="3028950"/>
          <p14:tracePt t="35858" x="6489700" y="3028950"/>
          <p14:tracePt t="36308" x="6496050" y="3028950"/>
          <p14:tracePt t="36332" x="6502400" y="3035300"/>
          <p14:tracePt t="36364" x="6578600" y="3048000"/>
          <p14:tracePt t="36396" x="6591300" y="3016250"/>
          <p14:tracePt t="37113" x="6584950" y="3022600"/>
          <p14:tracePt t="37145" x="6553200" y="3041650"/>
          <p14:tracePt t="37177" x="6527800" y="3092450"/>
          <p14:tracePt t="37209" x="6502400" y="3105150"/>
          <p14:tracePt t="37242" x="6496050" y="3105150"/>
          <p14:tracePt t="37875" x="6432550" y="3117850"/>
          <p14:tracePt t="37895" x="6350000" y="3143250"/>
          <p14:tracePt t="37927" x="6216650" y="3200400"/>
          <p14:tracePt t="37958" x="6019800" y="3270250"/>
          <p14:tracePt t="37992" x="5740400" y="3378200"/>
          <p14:tracePt t="38012" x="5626100" y="3422650"/>
          <p14:tracePt t="38041" x="5441950" y="3498850"/>
          <p14:tracePt t="38067" x="5295900" y="3549650"/>
          <p14:tracePt t="38098" x="5143500" y="3606800"/>
          <p14:tracePt t="38130" x="5035550" y="3625850"/>
          <p14:tracePt t="38162" x="4870450" y="3632200"/>
          <p14:tracePt t="38194" x="4699000" y="3632200"/>
          <p14:tracePt t="38226" x="4495800" y="3632200"/>
          <p14:tracePt t="38245" x="4387850" y="3632200"/>
          <p14:tracePt t="38274" x="4203700" y="3632200"/>
          <p14:tracePt t="38307" x="4051300" y="3632200"/>
          <p14:tracePt t="38333" x="3930650" y="3632200"/>
          <p14:tracePt t="38365" x="3784600" y="3657600"/>
          <p14:tracePt t="38396" x="3625850" y="3695700"/>
          <p14:tracePt t="38429" x="3409950" y="3721100"/>
          <p14:tracePt t="38459" x="3168650" y="3765550"/>
          <p14:tracePt t="38492" x="2959100" y="3810000"/>
          <p14:tracePt t="38525" x="2838450" y="3835400"/>
          <p14:tracePt t="38558" x="2768600" y="3848100"/>
          <p14:tracePt t="38583" x="2743200" y="3854450"/>
          <p14:tracePt t="38615" x="2724150" y="3854450"/>
          <p14:tracePt t="38646" x="2692400" y="3854450"/>
          <p14:tracePt t="38679" x="2622550" y="3829050"/>
          <p14:tracePt t="38709" x="2533650" y="3810000"/>
          <p14:tracePt t="38742" x="2381250" y="3810000"/>
          <p14:tracePt t="38774" x="2228850" y="3816350"/>
          <p14:tracePt t="38807" x="2146300" y="3816350"/>
          <p14:tracePt t="38833" x="2114550" y="3816350"/>
          <p14:tracePt t="38864" x="2089150" y="3816350"/>
          <p14:tracePt t="38897" x="2051050" y="3816350"/>
          <p14:tracePt t="38912" x="2044700" y="3816350"/>
          <p14:tracePt t="38945" x="2006600" y="3816350"/>
          <p14:tracePt t="39194" x="2006600" y="3822700"/>
          <p14:tracePt t="41741" x="2063750" y="3822700"/>
          <p14:tracePt t="41773" x="2209800" y="3803650"/>
          <p14:tracePt t="41807" x="2419350" y="3771900"/>
          <p14:tracePt t="41840" x="2603500" y="3771900"/>
          <p14:tracePt t="41866" x="2781300" y="3771900"/>
          <p14:tracePt t="41896" x="2946400" y="3771900"/>
          <p14:tracePt t="41930" x="3314700" y="3771900"/>
          <p14:tracePt t="41944" x="3397250" y="3771900"/>
          <p14:tracePt t="41978" x="3619500" y="3784600"/>
          <p14:tracePt t="41995" x="3676650" y="3790950"/>
          <p14:tracePt t="42023" x="3822700" y="3822700"/>
          <p14:tracePt t="42057" x="4165600" y="3892550"/>
          <p14:tracePt t="42091" x="4457700" y="3937000"/>
          <p14:tracePt t="42116" x="4572000" y="3968750"/>
          <p14:tracePt t="42146" x="4692650" y="3987800"/>
          <p14:tracePt t="42177" x="4857750" y="4000500"/>
          <p14:tracePt t="42194" x="4914900" y="4000500"/>
          <p14:tracePt t="42211" x="4965700" y="4000500"/>
          <p14:tracePt t="42245" x="5092700" y="3994150"/>
          <p14:tracePt t="42274" x="5226050" y="3987800"/>
          <p14:tracePt t="42295" x="5283200" y="3981450"/>
          <p14:tracePt t="42323" x="5353050" y="3975100"/>
          <p14:tracePt t="42357" x="5372100" y="3975100"/>
          <p14:tracePt t="42443" x="5391150" y="3975100"/>
          <p14:tracePt t="42475" x="5416550" y="3981450"/>
          <p14:tracePt t="42523" x="5422900" y="3981450"/>
          <p14:tracePt t="42661" x="5403850" y="3981450"/>
          <p14:tracePt t="44975" x="5340350" y="3956050"/>
          <p14:tracePt t="45007" x="5251450" y="3956050"/>
          <p14:tracePt t="45041" x="5073650" y="3962400"/>
          <p14:tracePt t="45072" x="4991100" y="3949700"/>
          <p14:tracePt t="45106" x="4972050" y="3949700"/>
          <p14:tracePt t="45131" x="4946650" y="3949700"/>
          <p14:tracePt t="45164" x="4921250" y="3956050"/>
          <p14:tracePt t="45195" x="4895850" y="3956050"/>
          <p14:tracePt t="45226" x="4851400" y="3968750"/>
          <p14:tracePt t="45245" x="4800600" y="3987800"/>
          <p14:tracePt t="45273" x="4705350" y="4032250"/>
          <p14:tracePt t="45307" x="4508500" y="4095750"/>
          <p14:tracePt t="45326" x="4406900" y="4121150"/>
          <p14:tracePt t="45356" x="4216400" y="4152900"/>
          <p14:tracePt t="45379" x="4121150" y="4152900"/>
          <p14:tracePt t="45412" x="4076700" y="4140200"/>
          <p14:tracePt t="45476" x="4013200" y="4140200"/>
          <p14:tracePt t="45509" x="3854450" y="4108450"/>
          <p14:tracePt t="45540" x="3644900" y="4095750"/>
          <p14:tracePt t="45572" x="3448050" y="4114800"/>
          <p14:tracePt t="45605" x="3327400" y="4121150"/>
          <p14:tracePt t="45639" x="3219450" y="4133850"/>
          <p14:tracePt t="45663" x="3168650" y="4133850"/>
          <p14:tracePt t="45706" x="3105150" y="4152900"/>
          <p14:tracePt t="45727" x="3086100" y="4152900"/>
          <p14:tracePt t="45773" x="3079750" y="4152900"/>
          <p14:tracePt t="45806" x="3048000" y="4152900"/>
          <p14:tracePt t="45839" x="3003550" y="4152900"/>
          <p14:tracePt t="45873" x="2971800" y="4165600"/>
          <p14:tracePt t="45897" x="2952750" y="4178300"/>
          <p14:tracePt t="45929" x="2946400" y="4184650"/>
          <p14:tracePt t="45961" x="2946400" y="4203700"/>
          <p14:tracePt t="45995" x="2940050" y="4241800"/>
          <p14:tracePt t="46011" x="2940050" y="4248150"/>
          <p14:tracePt t="46039" x="2940050" y="4254500"/>
          <p14:tracePt t="46073" x="2940050" y="4260850"/>
          <p14:tracePt t="46140" x="2940050" y="4279900"/>
          <p14:tracePt t="49339" x="3048000" y="4286250"/>
          <p14:tracePt t="49373" x="3270250" y="4273550"/>
          <p14:tracePt t="49407" x="3454400" y="4254500"/>
          <p14:tracePt t="49430" x="3575050" y="4241800"/>
          <p14:tracePt t="49461" x="3708400" y="4241800"/>
          <p14:tracePt t="49493" x="3886200" y="4260850"/>
          <p14:tracePt t="49525" x="4165600" y="4286250"/>
          <p14:tracePt t="49556" x="4470400" y="4298950"/>
          <p14:tracePt t="49575" x="4591050" y="4305300"/>
          <p14:tracePt t="49604" x="4787900" y="4343400"/>
          <p14:tracePt t="49639" x="4978400" y="4362450"/>
          <p14:tracePt t="49666" x="5105400" y="4362450"/>
          <p14:tracePt t="49696" x="5200650" y="4362450"/>
          <p14:tracePt t="49727" x="5226050" y="4362450"/>
          <p14:tracePt t="49758" x="5308600" y="4368800"/>
          <p14:tracePt t="49792" x="5461000" y="4375150"/>
          <p14:tracePt t="49822" x="5549900" y="4387850"/>
          <p14:tracePt t="49854" x="5581650" y="4387850"/>
          <p14:tracePt t="49921" x="5626100" y="4394200"/>
          <p14:tracePt t="49945" x="5689600" y="4394200"/>
          <p14:tracePt t="49977" x="5727700" y="4400550"/>
          <p14:tracePt t="50172" x="5746750" y="4400550"/>
          <p14:tracePt t="50229" x="5765800" y="4413250"/>
          <p14:tracePt t="50261" x="5791200" y="4419600"/>
          <p14:tracePt t="50276" x="5797550" y="4425950"/>
          <p14:tracePt t="50293" x="5803900" y="4425950"/>
          <p14:tracePt t="50374" x="5810250" y="4432300"/>
          <p14:tracePt t="50541" x="5873750" y="4438650"/>
          <p14:tracePt t="50572" x="5949950" y="4451350"/>
          <p14:tracePt t="50592" x="5981700" y="4457700"/>
          <p14:tracePt t="50622" x="6070600" y="4489450"/>
          <p14:tracePt t="50655" x="6153150" y="4508500"/>
          <p14:tracePt t="50680" x="6191250" y="4514850"/>
          <p14:tracePt t="50711" x="6223000" y="4514850"/>
          <p14:tracePt t="50743" x="6273800" y="4514850"/>
          <p14:tracePt t="50775" x="6356350" y="4514850"/>
          <p14:tracePt t="50806" x="6400800" y="4514850"/>
          <p14:tracePt t="50839" x="6413500" y="4514850"/>
          <p14:tracePt t="50872" x="6438900" y="4514850"/>
          <p14:tracePt t="50905" x="6477000" y="4502150"/>
          <p14:tracePt t="51087" x="6483350" y="4457700"/>
          <p14:tracePt t="51121" x="6496050" y="4438650"/>
          <p14:tracePt t="51154" x="6496050" y="4432300"/>
          <p14:tracePt t="51222" x="6496050" y="4413250"/>
          <p14:tracePt t="51405" x="6496050" y="4406900"/>
          <p14:tracePt t="51493" x="6496050" y="4394200"/>
          <p14:tracePt t="51541" x="6496050" y="4387850"/>
          <p14:tracePt t="51671" x="6496050" y="4375150"/>
          <p14:tracePt t="51696" x="6508750" y="4356100"/>
          <p14:tracePt t="51727" x="6508750" y="4349750"/>
          <p14:tracePt t="51806" x="6508750" y="4343400"/>
          <p14:tracePt t="51839" x="6508750" y="4330700"/>
          <p14:tracePt t="51872" x="6502400" y="4324350"/>
          <p14:tracePt t="51904" x="6489700" y="4318000"/>
          <p14:tracePt t="51937" x="6483350" y="4318000"/>
          <p14:tracePt t="51963" x="6470650" y="4311650"/>
          <p14:tracePt t="52057" x="6451600" y="4311650"/>
          <p14:tracePt t="52090" x="6438900" y="4305300"/>
          <p14:tracePt t="52121" x="6407150" y="4292600"/>
          <p14:tracePt t="52154" x="6381750" y="4273550"/>
          <p14:tracePt t="52187" x="6362700" y="4273550"/>
          <p14:tracePt t="52212" x="6356350" y="4273550"/>
          <p14:tracePt t="52292" x="6356350" y="4267200"/>
          <p14:tracePt t="52704" x="6337300" y="4260850"/>
          <p14:tracePt t="52728" x="6324600" y="4254500"/>
          <p14:tracePt t="52838" x="6292850" y="4260850"/>
          <p14:tracePt t="52872" x="6248400" y="4273550"/>
          <p14:tracePt t="52903" x="6242050" y="4279900"/>
          <p14:tracePt t="53238" x="6197600" y="4330700"/>
          <p14:tracePt t="53275" x="6140450" y="4362450"/>
          <p14:tracePt t="53308" x="6102350" y="4387850"/>
          <p14:tracePt t="53337" x="6083300" y="4394200"/>
          <p14:tracePt t="53371" x="6013450" y="4400550"/>
          <p14:tracePt t="53406" x="5803900" y="4400550"/>
          <p14:tracePt t="53438" x="5562600" y="4432300"/>
          <p14:tracePt t="53463" x="5397500" y="4464050"/>
          <p14:tracePt t="53494" x="5194300" y="4521200"/>
          <p14:tracePt t="53525" x="4991100" y="4578350"/>
          <p14:tracePt t="53540" x="4946650" y="4597400"/>
          <p14:tracePt t="53574" x="4699000" y="4667250"/>
          <p14:tracePt t="53605" x="4552950" y="4699000"/>
          <p14:tracePt t="53624" x="4502150" y="4711700"/>
          <p14:tracePt t="53654" x="4368800" y="4762500"/>
          <p14:tracePt t="53687" x="4178300" y="4806950"/>
          <p14:tracePt t="53713" x="4038600" y="4819650"/>
          <p14:tracePt t="53744" x="3937000" y="4826000"/>
          <p14:tracePt t="53775" x="3867150" y="4851400"/>
          <p14:tracePt t="53808" x="3784600" y="4876800"/>
          <p14:tracePt t="53838" x="3708400" y="4889500"/>
          <p14:tracePt t="53858" x="3695700" y="4895850"/>
          <p14:tracePt t="53875" x="3676650" y="4895850"/>
          <p14:tracePt t="53904" x="3625850" y="4895850"/>
          <p14:tracePt t="53937" x="3556000" y="4902200"/>
          <p14:tracePt t="53962" x="3511550" y="4908550"/>
          <p14:tracePt t="53994" x="3467100" y="4927600"/>
          <p14:tracePt t="54024" x="3384550" y="4940300"/>
          <p14:tracePt t="54057" x="3244850" y="4965700"/>
          <p14:tracePt t="54088" x="3162300" y="4978400"/>
          <p14:tracePt t="54122" x="3130550" y="4984750"/>
          <p14:tracePt t="54153" x="3124200" y="4984750"/>
          <p14:tracePt t="54389" x="3155950" y="4984750"/>
          <p14:tracePt t="54408" x="3206750" y="4984750"/>
          <p14:tracePt t="54438" x="3270250" y="4978400"/>
          <p14:tracePt t="54458" x="3308350" y="4972050"/>
          <p14:tracePt t="54479" x="3365500" y="4972050"/>
          <p14:tracePt t="54511" x="3454400" y="4972050"/>
          <p14:tracePt t="54542" x="3530600" y="4965700"/>
          <p14:tracePt t="54575" x="3556000" y="4965700"/>
          <p14:tracePt t="54604" x="3568700" y="4965700"/>
          <p14:tracePt t="54638" x="3587750" y="4959350"/>
          <p14:tracePt t="54687" x="3600450" y="4953000"/>
          <p14:tracePt t="54713" x="3613150" y="4953000"/>
          <p14:tracePt t="54744" x="3638550" y="4946650"/>
          <p14:tracePt t="54775" x="3651250" y="4946650"/>
          <p14:tracePt t="55889" x="3670300" y="4946650"/>
          <p14:tracePt t="55920" x="3727450" y="4953000"/>
          <p14:tracePt t="55953" x="3860800" y="4953000"/>
          <p14:tracePt t="55980" x="3968750" y="4953000"/>
          <p14:tracePt t="56010" x="4108450" y="4953000"/>
          <p14:tracePt t="56042" x="4191000" y="4953000"/>
          <p14:tracePt t="56073" x="4286250" y="4953000"/>
          <p14:tracePt t="56104" x="4400550" y="4953000"/>
          <p14:tracePt t="56137" x="4495800" y="4946650"/>
          <p14:tracePt t="56170" x="4572000" y="4946650"/>
          <p14:tracePt t="56203" x="4603750" y="4946650"/>
          <p14:tracePt t="56228" x="4641850" y="4946650"/>
          <p14:tracePt t="56271" x="4781550" y="4946650"/>
          <p14:tracePt t="56308" x="4851400" y="4946650"/>
          <p14:tracePt t="56341" x="4883150" y="4946650"/>
          <p14:tracePt t="56371" x="4946650" y="4946650"/>
          <p14:tracePt t="56405" x="5022850" y="4965700"/>
          <p14:tracePt t="56437" x="5067300" y="4972050"/>
          <p14:tracePt t="56463" x="5092700" y="4978400"/>
          <p14:tracePt t="56491" x="5118100" y="4984750"/>
          <p14:tracePt t="56526" x="5200650" y="4997450"/>
          <p14:tracePt t="56543" x="5238750" y="5003800"/>
          <p14:tracePt t="56558" x="5276850" y="5010150"/>
          <p14:tracePt t="56575" x="5308600" y="5010150"/>
          <p14:tracePt t="56591" x="5340350" y="5010150"/>
          <p14:tracePt t="56620" x="5391150" y="5016500"/>
          <p14:tracePt t="56654" x="5473700" y="5016500"/>
          <p14:tracePt t="56674" x="5499100" y="5016500"/>
          <p14:tracePt t="56703" x="5556250" y="5016500"/>
          <p14:tracePt t="56730" x="5594350" y="5016500"/>
          <p14:tracePt t="56763" x="5657850" y="5003800"/>
          <p14:tracePt t="56793" x="5708650" y="4997450"/>
          <p14:tracePt t="56823" x="5721350" y="4997450"/>
          <p14:tracePt t="56936" x="5759450" y="4997450"/>
          <p14:tracePt t="56972" x="5797550" y="4991100"/>
          <p14:tracePt t="56995" x="5829300" y="4984750"/>
          <p14:tracePt t="57026" x="5854700" y="4984750"/>
          <p14:tracePt t="57058" x="5873750" y="4984750"/>
          <p14:tracePt t="57120" x="5873750" y="4978400"/>
          <p14:tracePt t="57470" x="5880100" y="4978400"/>
          <p14:tracePt t="57537" x="5886450" y="49784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Calculation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011455"/>
          </a:xfrm>
        </p:spPr>
        <p:txBody>
          <a:bodyPr/>
          <a:lstStyle/>
          <a:p>
            <a:r>
              <a:rPr lang="en-US" dirty="0" smtClean="0"/>
              <a:t>What are damages associated with swine production in NC?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1" y="2002055"/>
            <a:ext cx="7565457" cy="3773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7384" y="5647700"/>
            <a:ext cx="45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NEI2011 projected to 2017 / </a:t>
            </a:r>
            <a:r>
              <a:rPr lang="en-US" dirty="0"/>
              <a:t>SCC 2805039000</a:t>
            </a:r>
          </a:p>
        </p:txBody>
      </p:sp>
      <p:sp>
        <p:nvSpPr>
          <p:cNvPr id="6" name="5-Point Star 5"/>
          <p:cNvSpPr/>
          <p:nvPr/>
        </p:nvSpPr>
        <p:spPr bwMode="auto">
          <a:xfrm>
            <a:off x="5197642" y="2464066"/>
            <a:ext cx="2286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45029" y="4401178"/>
            <a:ext cx="3175279" cy="3918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7688" y="4401178"/>
            <a:ext cx="206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+mj-lt"/>
              </a:rPr>
              <a:t>(tons/</a:t>
            </a:r>
            <a:r>
              <a:rPr lang="en-US" sz="2400" b="1" dirty="0" err="1" smtClean="0">
                <a:latin typeface="+mj-lt"/>
              </a:rPr>
              <a:t>yr</a:t>
            </a:r>
            <a:r>
              <a:rPr lang="en-US" sz="2400" b="1" dirty="0" smtClean="0">
                <a:latin typeface="+mj-lt"/>
              </a:rPr>
              <a:t>)</a:t>
            </a:r>
            <a:endParaRPr lang="en-US" sz="2400" b="1" dirty="0">
              <a:latin typeface="+mj-lt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02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89"/>
    </mc:Choice>
    <mc:Fallback>
      <p:transition spd="slow" advTm="41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768" x="5365750" y="4806950"/>
          <p14:tracePt t="14801" x="2882900" y="3898900"/>
          <p14:tracePt t="14830" x="927100" y="3289300"/>
          <p14:tracePt t="14864" x="641350" y="3206750"/>
          <p14:tracePt t="15182" x="641350" y="3200400"/>
          <p14:tracePt t="15206" x="717550" y="3117850"/>
          <p14:tracePt t="15236" x="768350" y="2978150"/>
          <p14:tracePt t="15269" x="774700" y="2876550"/>
          <p14:tracePt t="15301" x="774700" y="2813050"/>
          <p14:tracePt t="15331" x="793750" y="2755900"/>
          <p14:tracePt t="15352" x="793750" y="2749550"/>
          <p14:tracePt t="15380" x="793750" y="2730500"/>
          <p14:tracePt t="15413" x="793750" y="2705100"/>
          <p14:tracePt t="15446" x="793750" y="2698750"/>
          <p14:tracePt t="15471" x="787400" y="2692400"/>
          <p14:tracePt t="15513" x="762000" y="2679700"/>
          <p14:tracePt t="15535" x="749300" y="2673350"/>
          <p14:tracePt t="15566" x="730250" y="2660650"/>
          <p14:tracePt t="15596" x="692150" y="2660650"/>
          <p14:tracePt t="15629" x="660400" y="2647950"/>
          <p14:tracePt t="15662" x="647700" y="2641600"/>
          <p14:tracePt t="15684" x="628650" y="2635250"/>
          <p14:tracePt t="15730" x="609600" y="2628900"/>
          <p14:tracePt t="16181" x="590550" y="2622550"/>
          <p14:tracePt t="16204" x="584200" y="2622550"/>
          <p14:tracePt t="16237" x="546100" y="2622550"/>
          <p14:tracePt t="16268" x="482600" y="2705100"/>
          <p14:tracePt t="16301" x="444500" y="2768600"/>
          <p14:tracePt t="16331" x="419100" y="2819400"/>
          <p14:tracePt t="16350" x="412750" y="2838450"/>
          <p14:tracePt t="16380" x="393700" y="2870200"/>
          <p14:tracePt t="16413" x="381000" y="2889250"/>
          <p14:tracePt t="16440" x="381000" y="2901950"/>
          <p14:tracePt t="16472" x="381000" y="2921000"/>
          <p14:tracePt t="16503" x="381000" y="2933700"/>
          <p14:tracePt t="16534" x="381000" y="2952750"/>
          <p14:tracePt t="16567" x="387350" y="2978150"/>
          <p14:tracePt t="16597" x="387350" y="2984500"/>
          <p14:tracePt t="16768" x="387350" y="2971800"/>
          <p14:tracePt t="16801" x="387350" y="2959100"/>
          <p14:tracePt t="16832" x="381000" y="2933700"/>
          <p14:tracePt t="16863" x="374650" y="2895600"/>
          <p14:tracePt t="16898" x="374650" y="2844800"/>
          <p14:tracePt t="16916" x="374650" y="2832100"/>
          <p14:tracePt t="16946" x="374650" y="2819400"/>
          <p14:tracePt t="16972" x="374650" y="2813050"/>
          <p14:tracePt t="17163" x="438150" y="2781300"/>
          <p14:tracePt t="17183" x="463550" y="2768600"/>
          <p14:tracePt t="17215" x="527050" y="2749550"/>
          <p14:tracePt t="17236" x="565150" y="2743200"/>
          <p14:tracePt t="17279" x="622300" y="2724150"/>
          <p14:tracePt t="17315" x="641350" y="2724150"/>
          <p14:tracePt t="17333" x="654050" y="2717800"/>
          <p14:tracePt t="17363" x="711200" y="2698750"/>
          <p14:tracePt t="17397" x="787400" y="2667000"/>
          <p14:tracePt t="17429" x="793750" y="2667000"/>
          <p14:tracePt t="17496" x="825500" y="2641600"/>
          <p14:tracePt t="17519" x="863600" y="2622550"/>
          <p14:tracePt t="17551" x="863600" y="2616200"/>
          <p14:tracePt t="17784" x="863600" y="2609850"/>
          <p14:tracePt t="20396" x="882650" y="2819400"/>
          <p14:tracePt t="20415" x="857250" y="2921000"/>
          <p14:tracePt t="20445" x="787400" y="3124200"/>
          <p14:tracePt t="20478" x="749300" y="3295650"/>
          <p14:tracePt t="20504" x="742950" y="3416300"/>
          <p14:tracePt t="20534" x="736600" y="3530600"/>
          <p14:tracePt t="20566" x="723900" y="3606800"/>
          <p14:tracePt t="20600" x="692150" y="3721100"/>
          <p14:tracePt t="20629" x="685800" y="3822700"/>
          <p14:tracePt t="20662" x="685800" y="3860800"/>
          <p14:tracePt t="20684" x="685800" y="3917950"/>
          <p14:tracePt t="20712" x="679450" y="3987800"/>
          <p14:tracePt t="20737" x="666750" y="4057650"/>
          <p14:tracePt t="20768" x="666750" y="4070350"/>
          <p14:tracePt t="20800" x="666750" y="4083050"/>
          <p14:tracePt t="20832" x="679450" y="4089400"/>
          <p14:tracePt t="20863" x="654050" y="4152900"/>
          <p14:tracePt t="20897" x="654050" y="4159250"/>
          <p14:tracePt t="21567" x="596900" y="4178300"/>
          <p14:tracePt t="21598" x="552450" y="4241800"/>
          <p14:tracePt t="21630" x="552450" y="4267200"/>
          <p14:tracePt t="21662" x="577850" y="4273550"/>
          <p14:tracePt t="21684" x="603250" y="4279900"/>
          <p14:tracePt t="21728" x="615950" y="4286250"/>
          <p14:tracePt t="24145" x="1028700" y="4216400"/>
          <p14:tracePt t="24179" x="1301750" y="4127500"/>
          <p14:tracePt t="24213" x="1416050" y="4121150"/>
          <p14:tracePt t="24231" x="1435100" y="4121150"/>
          <p14:tracePt t="24261" x="1466850" y="4121150"/>
          <p14:tracePt t="24281" x="1485900" y="4121150"/>
          <p14:tracePt t="24301" x="1536700" y="4133850"/>
          <p14:tracePt t="24318" x="1587500" y="4140200"/>
          <p14:tracePt t="24349" x="1689100" y="4146550"/>
          <p14:tracePt t="24365" x="1727200" y="4146550"/>
          <p14:tracePt t="24382" x="1771650" y="4146550"/>
          <p14:tracePt t="24415" x="1847850" y="4146550"/>
          <p14:tracePt t="24445" x="1911350" y="4146550"/>
          <p14:tracePt t="24465" x="1943100" y="4146550"/>
          <p14:tracePt t="24494" x="1993900" y="4146550"/>
          <p14:tracePt t="24520" x="2057400" y="4159250"/>
          <p14:tracePt t="24551" x="2171700" y="4184650"/>
          <p14:tracePt t="24582" x="2336800" y="4197350"/>
          <p14:tracePt t="24616" x="2425700" y="4197350"/>
          <p14:tracePt t="24645" x="2508250" y="4197350"/>
          <p14:tracePt t="24665" x="2559050" y="4197350"/>
          <p14:tracePt t="24683" x="2635250" y="4197350"/>
          <p14:tracePt t="24708" x="2813050" y="4197350"/>
          <p14:tracePt t="24745" x="3143250" y="4178300"/>
          <p14:tracePt t="24770" x="3302000" y="4159250"/>
          <p14:tracePt t="24802" x="3435350" y="4121150"/>
          <p14:tracePt t="24849" x="3702050" y="4038600"/>
          <p14:tracePt t="24881" x="3943350" y="3981450"/>
          <p14:tracePt t="24911" x="4095750" y="3937000"/>
          <p14:tracePt t="24944" x="4197350" y="3898900"/>
          <p14:tracePt t="24978" x="4324350" y="3854450"/>
          <p14:tracePt t="25010" x="4502150" y="3784600"/>
          <p14:tracePt t="25035" x="4622800" y="3727450"/>
          <p14:tracePt t="25068" x="4692650" y="3683000"/>
          <p14:tracePt t="25101" x="4743450" y="3651250"/>
          <p14:tracePt t="25113" x="4756150" y="3638550"/>
          <p14:tracePt t="25150" x="4794250" y="3587750"/>
          <p14:tracePt t="25166" x="4813300" y="3568700"/>
          <p14:tracePt t="25182" x="4832350" y="3536950"/>
          <p14:tracePt t="25212" x="4889500" y="3479800"/>
          <p14:tracePt t="25244" x="4959350" y="3422650"/>
          <p14:tracePt t="25277" x="4991100" y="3365500"/>
          <p14:tracePt t="25297" x="5003800" y="3346450"/>
          <p14:tracePt t="25344" x="5054600" y="3270250"/>
          <p14:tracePt t="25381" x="5080000" y="3219450"/>
          <p14:tracePt t="25399" x="5086350" y="3206750"/>
          <p14:tracePt t="25429" x="5105400" y="3149600"/>
          <p14:tracePt t="25447" x="5111750" y="3124200"/>
          <p14:tracePt t="25477" x="5118100" y="3105150"/>
          <p14:tracePt t="25527" x="5111750" y="3086100"/>
          <p14:tracePt t="25553" x="5099050" y="3067050"/>
          <p14:tracePt t="25583" x="5086350" y="3041650"/>
          <p14:tracePt t="25615" x="5067300" y="3016250"/>
          <p14:tracePt t="25648" x="5048250" y="2997200"/>
          <p14:tracePt t="25679" x="5041900" y="2997200"/>
          <p14:tracePt t="25727" x="5003800" y="2997200"/>
          <p14:tracePt t="25760" x="4953000" y="2997200"/>
          <p14:tracePt t="25788" x="4921250" y="2997200"/>
          <p14:tracePt t="25820" x="4902200" y="3009900"/>
          <p14:tracePt t="25850" x="4864100" y="3022600"/>
          <p14:tracePt t="25880" x="4819650" y="3041650"/>
          <p14:tracePt t="25912" x="4794250" y="3054350"/>
          <p14:tracePt t="25945" x="4781550" y="3054350"/>
          <p14:tracePt t="26027" x="4749800" y="3073400"/>
          <p14:tracePt t="26052" x="4730750" y="3086100"/>
          <p14:tracePt t="26083" x="4718050" y="3092450"/>
          <p14:tracePt t="26162" x="4724400" y="3136900"/>
          <p14:tracePt t="26183" x="4743450" y="3181350"/>
          <p14:tracePt t="26212" x="4756150" y="3232150"/>
          <p14:tracePt t="26243" x="4775200" y="3257550"/>
          <p14:tracePt t="26278" x="4794250" y="3270250"/>
          <p14:tracePt t="26297" x="4806950" y="3282950"/>
          <p14:tracePt t="26344" x="4832350" y="3327400"/>
          <p14:tracePt t="26364" x="4838700" y="3340100"/>
          <p14:tracePt t="26396" x="4851400" y="3359150"/>
          <p14:tracePt t="26427" x="4851400" y="3365500"/>
          <p14:tracePt t="26460" x="4857750" y="3365500"/>
          <p14:tracePt t="26493" x="4870450" y="3371850"/>
          <p14:tracePt t="26544" x="4908550" y="3378200"/>
          <p14:tracePt t="26567" x="4965700" y="3384550"/>
          <p14:tracePt t="26600" x="5022850" y="3384550"/>
          <p14:tracePt t="26695" x="5041900" y="3384550"/>
          <p14:tracePt t="26728" x="5086350" y="3378200"/>
          <p14:tracePt t="26760" x="5099050" y="3371850"/>
          <p14:tracePt t="26827" x="5137150" y="3346450"/>
          <p14:tracePt t="26851" x="5181600" y="3321050"/>
          <p14:tracePt t="26882" x="5187950" y="3289300"/>
          <p14:tracePt t="26915" x="5187950" y="3270250"/>
          <p14:tracePt t="26945" x="5200650" y="3251200"/>
          <p14:tracePt t="26977" x="5213350" y="3206750"/>
          <p14:tracePt t="27010" x="5226050" y="3200400"/>
          <p14:tracePt t="27094" x="5251450" y="3200400"/>
          <p14:tracePt t="27130" x="5264150" y="3200400"/>
          <p14:tracePt t="27195" x="5264150" y="3206750"/>
          <p14:tracePt t="27294" x="5207000" y="3181350"/>
          <p14:tracePt t="27315" x="5181600" y="3168650"/>
          <p14:tracePt t="27349" x="5130800" y="3136900"/>
          <p14:tracePt t="27366" x="5124450" y="3130550"/>
          <p14:tracePt t="27398" x="5099050" y="3124200"/>
          <p14:tracePt t="27414" x="5086350" y="3117850"/>
          <p14:tracePt t="27444" x="5060950" y="3105150"/>
          <p14:tracePt t="27477" x="5029200" y="3086100"/>
          <p14:tracePt t="27510" x="5010150" y="3067050"/>
          <p14:tracePt t="27536" x="5003800" y="3060700"/>
          <p14:tracePt t="27570" x="4991100" y="3035300"/>
          <p14:tracePt t="27600" x="4978400" y="3016250"/>
          <p14:tracePt t="27760" x="4927600" y="3016250"/>
          <p14:tracePt t="27793" x="4883150" y="3022600"/>
          <p14:tracePt t="32179" x="5029200" y="3117850"/>
          <p14:tracePt t="32210" x="5111750" y="3168650"/>
          <p14:tracePt t="32243" x="5143500" y="3194050"/>
          <p14:tracePt t="32276" x="5181600" y="3225800"/>
          <p14:tracePt t="32309" x="5238750" y="3257550"/>
          <p14:tracePt t="32342" x="5314950" y="3295650"/>
          <p14:tracePt t="32367" x="5378450" y="3321050"/>
          <p14:tracePt t="32382" x="5391150" y="3327400"/>
          <p14:tracePt t="32414" x="5429250" y="3346450"/>
          <p14:tracePt t="32445" x="5448300" y="3359150"/>
          <p14:tracePt t="32477" x="5505450" y="3416300"/>
          <p14:tracePt t="32509" x="5556250" y="3460750"/>
          <p14:tracePt t="32542" x="5619750" y="3517900"/>
          <p14:tracePt t="32577" x="5695950" y="3594100"/>
          <p14:tracePt t="32604" x="5753100" y="3632200"/>
          <p14:tracePt t="32633" x="5835650" y="3702050"/>
          <p14:tracePt t="32663" x="5949950" y="3752850"/>
          <p14:tracePt t="32679" x="6007100" y="3765550"/>
          <p14:tracePt t="32712" x="6121400" y="3765550"/>
          <p14:tracePt t="32744" x="6203950" y="3740150"/>
          <p14:tracePt t="32762" x="6254750" y="3721100"/>
          <p14:tracePt t="32792" x="6337300" y="3689350"/>
          <p14:tracePt t="32825" x="6388100" y="3657600"/>
          <p14:tracePt t="32851" x="6413500" y="3632200"/>
          <p14:tracePt t="32882" x="6464300" y="3600450"/>
          <p14:tracePt t="32914" x="6515100" y="3556000"/>
          <p14:tracePt t="32947" x="6534150" y="3492500"/>
          <p14:tracePt t="32976" x="6584950" y="3371850"/>
          <p14:tracePt t="33010" x="6616700" y="3219450"/>
          <p14:tracePt t="33042" x="6680200" y="3086100"/>
          <p14:tracePt t="33076" x="6711950" y="3003550"/>
          <p14:tracePt t="33102" x="6743700" y="2921000"/>
          <p14:tracePt t="33133" x="6838950" y="2781300"/>
          <p14:tracePt t="33164" x="6883400" y="2698750"/>
          <p14:tracePt t="33179" x="6896100" y="2654300"/>
          <p14:tracePt t="33212" x="6921500" y="2584450"/>
          <p14:tracePt t="33243" x="6934200" y="2520950"/>
          <p14:tracePt t="33275" x="6959600" y="2451100"/>
          <p14:tracePt t="33309" x="6972300" y="2362200"/>
          <p14:tracePt t="33336" x="6972300" y="2298700"/>
          <p14:tracePt t="33367" x="6953250" y="2260600"/>
          <p14:tracePt t="33399" x="6896100" y="2222500"/>
          <p14:tracePt t="33431" x="6813550" y="2203450"/>
          <p14:tracePt t="33466" x="6572250" y="2222500"/>
          <p14:tracePt t="33493" x="6426200" y="2266950"/>
          <p14:tracePt t="33526" x="6299200" y="2311400"/>
          <p14:tracePt t="33562" x="6146800" y="2393950"/>
          <p14:tracePt t="33580" x="6089650" y="2432050"/>
          <p14:tracePt t="33602" x="6038850" y="2482850"/>
          <p14:tracePt t="33632" x="5994400" y="2546350"/>
          <p14:tracePt t="33648" x="5969000" y="2584450"/>
          <p14:tracePt t="33664" x="5937250" y="2616200"/>
          <p14:tracePt t="33680" x="5892800" y="2654300"/>
          <p14:tracePt t="33710" x="5848350" y="2717800"/>
          <p14:tracePt t="33742" x="5803900" y="2832100"/>
          <p14:tracePt t="33777" x="5695950" y="2990850"/>
          <p14:tracePt t="33796" x="5632450" y="3073400"/>
          <p14:tracePt t="33826" x="5537200" y="3194050"/>
          <p14:tracePt t="33851" x="5499100" y="3270250"/>
          <p14:tracePt t="33882" x="5454650" y="3340100"/>
          <p14:tracePt t="33914" x="5416550" y="3416300"/>
          <p14:tracePt t="33946" x="5384800" y="3473450"/>
          <p14:tracePt t="33977" x="5327650" y="3556000"/>
          <p14:tracePt t="34009" x="5283200" y="3644900"/>
          <p14:tracePt t="34042" x="5251450" y="3708400"/>
          <p14:tracePt t="34075" x="5226050" y="3765550"/>
          <p14:tracePt t="34102" x="5207000" y="3816350"/>
          <p14:tracePt t="34132" x="5168900" y="3867150"/>
          <p14:tracePt t="34164" x="5162550" y="3898900"/>
          <p14:tracePt t="34182" x="5156200" y="3917950"/>
          <p14:tracePt t="34212" x="5156200" y="3956050"/>
          <p14:tracePt t="34243" x="5175250" y="4006850"/>
          <p14:tracePt t="34276" x="5207000" y="4038600"/>
          <p14:tracePt t="34309" x="5232400" y="4076700"/>
          <p14:tracePt t="34341" x="5276850" y="4102100"/>
          <p14:tracePt t="34367" x="5340350" y="4121150"/>
          <p14:tracePt t="34398" x="5473700" y="4127500"/>
          <p14:tracePt t="34431" x="5568950" y="4102100"/>
          <p14:tracePt t="34462" x="5708650" y="4051300"/>
          <p14:tracePt t="34493" x="5905500" y="3956050"/>
          <p14:tracePt t="34525" x="6223000" y="3841750"/>
          <p14:tracePt t="34560" x="6527800" y="3721100"/>
          <p14:tracePt t="34579" x="6565900" y="3702050"/>
          <p14:tracePt t="34608" x="6629400" y="3638550"/>
          <p14:tracePt t="34632" x="6686550" y="3536950"/>
          <p14:tracePt t="34648" x="6743700" y="3429000"/>
          <p14:tracePt t="34666" x="6769100" y="3340100"/>
          <p14:tracePt t="34697" x="6775450" y="3143250"/>
          <p14:tracePt t="34729" x="6756400" y="2990850"/>
          <p14:tracePt t="34760" x="6750050" y="2889250"/>
          <p14:tracePt t="34780" x="6750050" y="2844800"/>
          <p14:tracePt t="34809" x="6743700" y="2755900"/>
          <p14:tracePt t="34842" x="6731000" y="2698750"/>
          <p14:tracePt t="34867" x="6718300" y="2667000"/>
          <p14:tracePt t="34900" x="6711950" y="2609850"/>
          <p14:tracePt t="34930" x="6705600" y="2552700"/>
          <p14:tracePt t="34961" x="6692900" y="2514600"/>
          <p14:tracePt t="34993" x="6686550" y="2482850"/>
          <p14:tracePt t="35026" x="6686550" y="2444750"/>
          <p14:tracePt t="35059" x="6686550" y="24257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 Analysis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74400" y="3567511"/>
            <a:ext cx="1799086" cy="1611326"/>
            <a:chOff x="3774400" y="3567511"/>
            <a:chExt cx="1799086" cy="1611326"/>
          </a:xfrm>
        </p:grpSpPr>
        <p:sp>
          <p:nvSpPr>
            <p:cNvPr id="6" name="TextBox 5"/>
            <p:cNvSpPr txBox="1"/>
            <p:nvPr/>
          </p:nvSpPr>
          <p:spPr>
            <a:xfrm>
              <a:off x="3774400" y="4532506"/>
              <a:ext cx="1799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Emissions inventory</a:t>
              </a:r>
              <a:endParaRPr lang="en-US" dirty="0"/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4603118" y="3567511"/>
              <a:ext cx="0" cy="683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Group 3"/>
          <p:cNvGrpSpPr/>
          <p:nvPr/>
        </p:nvGrpSpPr>
        <p:grpSpPr>
          <a:xfrm>
            <a:off x="1768133" y="3567511"/>
            <a:ext cx="2260879" cy="1735175"/>
            <a:chOff x="1768133" y="3567511"/>
            <a:chExt cx="2260879" cy="1735175"/>
          </a:xfrm>
        </p:grpSpPr>
        <p:sp>
          <p:nvSpPr>
            <p:cNvPr id="9" name="TextBox 8"/>
            <p:cNvSpPr txBox="1"/>
            <p:nvPr/>
          </p:nvSpPr>
          <p:spPr>
            <a:xfrm>
              <a:off x="1768133" y="4102357"/>
              <a:ext cx="22608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Marginal social damage (mortalities/</a:t>
              </a:r>
              <a:r>
                <a:rPr lang="en-US" dirty="0" err="1" smtClean="0"/>
                <a:t>tonne</a:t>
              </a:r>
              <a:r>
                <a:rPr lang="en-US" dirty="0" smtClean="0"/>
                <a:t>) from RCM 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V="1">
              <a:off x="3454905" y="3567511"/>
              <a:ext cx="0" cy="425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Group 10"/>
          <p:cNvGrpSpPr/>
          <p:nvPr/>
        </p:nvGrpSpPr>
        <p:grpSpPr>
          <a:xfrm>
            <a:off x="5821593" y="2093879"/>
            <a:ext cx="3300050" cy="1403605"/>
            <a:chOff x="5821593" y="2093879"/>
            <a:chExt cx="3300050" cy="1403605"/>
          </a:xfrm>
        </p:grpSpPr>
        <p:sp>
          <p:nvSpPr>
            <p:cNvPr id="15" name="TextBox 14"/>
            <p:cNvSpPr txBox="1"/>
            <p:nvPr/>
          </p:nvSpPr>
          <p:spPr>
            <a:xfrm>
              <a:off x="6222694" y="2297155"/>
              <a:ext cx="28989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Mortalities caused by emissions in that county</a:t>
              </a:r>
            </a:p>
            <a:p>
              <a:pPr algn="ctr"/>
              <a:r>
                <a:rPr lang="en-US" dirty="0" smtClean="0"/>
                <a:t>= (marginal social damage) </a:t>
              </a:r>
            </a:p>
            <a:p>
              <a:pPr algn="ctr"/>
              <a:r>
                <a:rPr lang="en-US" dirty="0" smtClean="0"/>
                <a:t>x (emissions)</a:t>
              </a:r>
              <a:endParaRPr lang="en-US" dirty="0"/>
            </a:p>
          </p:txBody>
        </p:sp>
        <p:sp>
          <p:nvSpPr>
            <p:cNvPr id="17" name="Right Brace 16"/>
            <p:cNvSpPr/>
            <p:nvPr/>
          </p:nvSpPr>
          <p:spPr bwMode="auto">
            <a:xfrm>
              <a:off x="5821593" y="2093879"/>
              <a:ext cx="401101" cy="1403605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620486" y="921924"/>
          <a:ext cx="4953000" cy="25755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58472569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02451256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28407457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56068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862847203"/>
                    </a:ext>
                  </a:extLst>
                </a:gridCol>
              </a:tblGrid>
              <a:tr h="3733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mortalities per year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25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587232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County 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County fips code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NH3 damages (mortalities/tonne)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Livestock NH3 emissions (tons/year)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Mortalities (per year)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5281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622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Alexander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090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Alleghany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7995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642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9323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560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Beaufort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5724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Bertie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28568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700252" y="889076"/>
            <a:ext cx="3194137" cy="923330"/>
            <a:chOff x="5700252" y="889076"/>
            <a:chExt cx="3194137" cy="923330"/>
          </a:xfrm>
        </p:grpSpPr>
        <p:sp>
          <p:nvSpPr>
            <p:cNvPr id="18" name="TextBox 17"/>
            <p:cNvSpPr txBox="1"/>
            <p:nvPr/>
          </p:nvSpPr>
          <p:spPr>
            <a:xfrm>
              <a:off x="6449947" y="889076"/>
              <a:ext cx="2444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Total mortalities from emissions in all counties (sum of column)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flipH="1">
              <a:off x="5700252" y="1157748"/>
              <a:ext cx="66367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143624" y="3669922"/>
            <a:ext cx="1368086" cy="1870891"/>
            <a:chOff x="143624" y="3669922"/>
            <a:chExt cx="1368086" cy="1870891"/>
          </a:xfrm>
        </p:grpSpPr>
        <p:sp>
          <p:nvSpPr>
            <p:cNvPr id="20" name="TextBox 19"/>
            <p:cNvSpPr txBox="1"/>
            <p:nvPr/>
          </p:nvSpPr>
          <p:spPr>
            <a:xfrm>
              <a:off x="143624" y="3669922"/>
              <a:ext cx="1368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…other counties (100 total)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>
              <a:off x="886661" y="4678229"/>
              <a:ext cx="0" cy="8625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0725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46"/>
    </mc:Choice>
    <mc:Fallback>
      <p:transition spd="slow" advTm="12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32" x="8718550" y="1263650"/>
          <p14:tracePt t="4839" x="8629650" y="1225550"/>
          <p14:tracePt t="4872" x="8223250" y="1149350"/>
          <p14:tracePt t="4886" x="8128000" y="1130300"/>
          <p14:tracePt t="4917" x="7829550" y="1104900"/>
          <p14:tracePt t="4949" x="7696200" y="1104900"/>
          <p14:tracePt t="4984" x="7467600" y="1104900"/>
          <p14:tracePt t="5017" x="7162800" y="1092200"/>
          <p14:tracePt t="5048" x="6864350" y="1060450"/>
          <p14:tracePt t="5074" x="6635750" y="1047750"/>
          <p14:tracePt t="5105" x="6254750" y="1054100"/>
          <p14:tracePt t="5136" x="5949950" y="1092200"/>
          <p14:tracePt t="5168" x="5867400" y="1098550"/>
          <p14:tracePt t="5370" x="5829300" y="1104900"/>
          <p14:tracePt t="5403" x="5797550" y="1123950"/>
          <p14:tracePt t="5433" x="5784850" y="1130300"/>
          <p14:tracePt t="5453" x="5772150" y="1136650"/>
          <p14:tracePt t="5483" x="5765800" y="114300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329054a7-611d-42eb-8f59-e2ad98bf1f0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0.6|0.2|0.1|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3.3|19.7|13.4|11.6|9.2|46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15.9|12.1"/>
</p:tagLst>
</file>

<file path=ppt/theme/theme1.xml><?xml version="1.0" encoding="utf-8"?>
<a:theme xmlns:a="http://schemas.openxmlformats.org/drawingml/2006/main" name="Quadrant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Quadrant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73627</TotalTime>
  <Words>1195</Words>
  <Application>Microsoft Office PowerPoint</Application>
  <PresentationFormat>On-screen Show (4:3)</PresentationFormat>
  <Paragraphs>197</Paragraphs>
  <Slides>19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 Math</vt:lpstr>
      <vt:lpstr>Helvetica</vt:lpstr>
      <vt:lpstr>Symbol</vt:lpstr>
      <vt:lpstr>Times New Roman</vt:lpstr>
      <vt:lpstr>Quadrant</vt:lpstr>
      <vt:lpstr>Pre-Read Slides for NACA Workshop on Reduced-Complexity Models</vt:lpstr>
      <vt:lpstr>Goals</vt:lpstr>
      <vt:lpstr>Impact Assessment</vt:lpstr>
      <vt:lpstr>Impact Assessment</vt:lpstr>
      <vt:lpstr>RCMs: Really three different things…</vt:lpstr>
      <vt:lpstr>Air Pollution Impact Metrics</vt:lpstr>
      <vt:lpstr>RCMs Use #1: Assessing Damages</vt:lpstr>
      <vt:lpstr>Sample Calculation</vt:lpstr>
      <vt:lpstr>Spreadsheet Analysis</vt:lpstr>
      <vt:lpstr>RCMs Use #2: Source-Receptor</vt:lpstr>
      <vt:lpstr>RCMs Use #2: Source-Receptor</vt:lpstr>
      <vt:lpstr>RCMs Use #2: Mapping Changes</vt:lpstr>
      <vt:lpstr>Source-Receptor Matrices</vt:lpstr>
      <vt:lpstr>RCMs: Really three different things…</vt:lpstr>
      <vt:lpstr>Concentration-Response Function</vt:lpstr>
      <vt:lpstr>Concentration-Response Function</vt:lpstr>
      <vt:lpstr>Concentration-Response Function</vt:lpstr>
      <vt:lpstr>Cost-Effectiveness Analysis</vt:lpstr>
      <vt:lpstr>Conclusion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petera</dc:creator>
  <cp:lastModifiedBy>Peter J Adams</cp:lastModifiedBy>
  <cp:revision>1724</cp:revision>
  <dcterms:created xsi:type="dcterms:W3CDTF">2007-01-12T22:37:22Z</dcterms:created>
  <dcterms:modified xsi:type="dcterms:W3CDTF">2022-09-20T14:56:45Z</dcterms:modified>
</cp:coreProperties>
</file>